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comments/comment1.xml" ContentType="application/vnd.openxmlformats-officedocument.presentationml.comment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</p:sldMasterIdLst>
  <p:notesMasterIdLst>
    <p:notesMasterId r:id="rId33"/>
  </p:notesMasterIdLst>
  <p:handoutMasterIdLst>
    <p:handoutMasterId r:id="rId34"/>
  </p:handoutMasterIdLst>
  <p:sldIdLst>
    <p:sldId id="2354" r:id="rId5"/>
    <p:sldId id="2377" r:id="rId6"/>
    <p:sldId id="2428" r:id="rId7"/>
    <p:sldId id="2378" r:id="rId8"/>
    <p:sldId id="2426" r:id="rId9"/>
    <p:sldId id="2388" r:id="rId10"/>
    <p:sldId id="2405" r:id="rId11"/>
    <p:sldId id="2364" r:id="rId12"/>
    <p:sldId id="2415" r:id="rId13"/>
    <p:sldId id="2359" r:id="rId14"/>
    <p:sldId id="2373" r:id="rId15"/>
    <p:sldId id="2424" r:id="rId16"/>
    <p:sldId id="2425" r:id="rId17"/>
    <p:sldId id="2365" r:id="rId18"/>
    <p:sldId id="358" r:id="rId19"/>
    <p:sldId id="2366" r:id="rId20"/>
    <p:sldId id="2398" r:id="rId21"/>
    <p:sldId id="2399" r:id="rId22"/>
    <p:sldId id="2400" r:id="rId23"/>
    <p:sldId id="2401" r:id="rId24"/>
    <p:sldId id="2402" r:id="rId25"/>
    <p:sldId id="2403" r:id="rId26"/>
    <p:sldId id="2382" r:id="rId27"/>
    <p:sldId id="2376" r:id="rId28"/>
    <p:sldId id="2404" r:id="rId29"/>
    <p:sldId id="284" r:id="rId30"/>
    <p:sldId id="465" r:id="rId31"/>
    <p:sldId id="467" r:id="rId32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ankumar" initials="P" lastIdx="37" clrIdx="0">
    <p:extLst>
      <p:ext uri="{19B8F6BF-5375-455C-9EA6-DF929625EA0E}">
        <p15:presenceInfo xmlns:p15="http://schemas.microsoft.com/office/powerpoint/2012/main" userId="S::pawankumarf@kpit.com::ee8416d4-6b80-4770-81e5-43f66ae468f5" providerId="AD"/>
      </p:ext>
    </p:extLst>
  </p:cmAuthor>
  <p:cmAuthor id="2" name="Rahul Uplap" initials="RU" lastIdx="5" clrIdx="1">
    <p:extLst>
      <p:ext uri="{19B8F6BF-5375-455C-9EA6-DF929625EA0E}">
        <p15:presenceInfo xmlns:p15="http://schemas.microsoft.com/office/powerpoint/2012/main" userId="S::RahulU@kpit.com::f04ebf55-475d-4653-bac1-124447005a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536"/>
    <a:srgbClr val="AA72D4"/>
    <a:srgbClr val="161718"/>
    <a:srgbClr val="212121"/>
    <a:srgbClr val="000000"/>
    <a:srgbClr val="959595"/>
    <a:srgbClr val="464646"/>
    <a:srgbClr val="FFFFFF"/>
    <a:srgbClr val="C4C4C4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86642" autoAdjust="0"/>
  </p:normalViewPr>
  <p:slideViewPr>
    <p:cSldViewPr snapToGrid="0">
      <p:cViewPr varScale="1">
        <p:scale>
          <a:sx n="59" d="100"/>
          <a:sy n="59" d="100"/>
        </p:scale>
        <p:origin x="1332" y="66"/>
      </p:cViewPr>
      <p:guideLst>
        <p:guide orient="horz" pos="206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09T09:44:01.922" idx="5">
    <p:pos x="4873" y="3211"/>
    <p:text>Need to have explicit info regarding steps to follow to resolve any challenges during the test. Is the number mentioned in the screenshot the real number to reach out?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09T09:42:26.111" idx="4">
    <p:pos x="10" y="10"/>
    <p:text>It would be good to add a slide at the end for best wishes for the students.</p:text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A88EFF-02D2-468A-9DF5-E32C4C7C6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67E55-FCD2-411A-8D8B-CF6A319DEB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BD63-6638-4BC5-9675-91247ED47B40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3099E-6B5B-4FD5-83A5-8B45CB14B8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AF575-7640-446E-BC04-09334AB9BB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9103-1F30-4FE9-AC58-E97DE7CE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407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24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12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91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96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7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21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63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73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6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84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52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357F56-6D2F-4453-9DFC-5733F0115E6F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  <a:solidFill>
            <a:srgbClr val="161718">
              <a:alpha val="0"/>
            </a:srgbClr>
          </a:solidFill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  <a:solidFill>
            <a:srgbClr val="161718">
              <a:alpha val="0"/>
            </a:srgbClr>
          </a:solidFill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  <a:solidFill>
            <a:srgbClr val="161718">
              <a:alpha val="0"/>
            </a:srgb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749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  <a:solidFill>
            <a:srgbClr val="212121">
              <a:alpha val="0"/>
            </a:srgb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  <a:solidFill>
            <a:srgbClr val="212121">
              <a:alpha val="0"/>
            </a:srgbClr>
          </a:solidFill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58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419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74FB6A8-69FB-4E45-AF96-B5B9ADCAAC24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EA9919-009C-42D0-8CC3-7D5BC6FA6B67}" type="datetime1">
              <a:rPr lang="en-US" smtClean="0"/>
              <a:t>6/4/2021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7E4E5-596D-4C53-A6F0-BA3E8FEC4B45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1D08B3F-5EF9-44AE-9075-CD9010C333EF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C5385C9-FBDE-4C3C-9C30-D6EB777A4863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5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27CD6E0-DF82-4FD2-A69B-C9413798AF43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13D326-6BC4-4409-AA30-AF6CAA445129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07DEF7-4DDF-4261-BA77-D42DB69AF745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6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204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567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62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1E9B084-67FF-4D7F-9683-EA31DA2E3005}" type="datetime1">
              <a:rPr lang="en-US" smtClean="0"/>
              <a:t>6/4/2021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05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75BD251-F1B5-4287-AAA3-E9B9D4722CE3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176D0FB-D160-4360-980E-036FE450C39F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41530AF-D571-4229-9C9B-B733FC9E1A2C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8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A4B918E-4728-4B70-B4ED-8F0BAA71AC9E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3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DF57337-891C-4ADD-A4F3-B9E6A60CBFF2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7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375C94E-1101-4E4C-B2DB-738BF80D126B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5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CED418C-44A8-459D-A107-F269E197D927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2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B488F30-8611-4847-9D21-101FF3A0CFEC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1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FB07AA-07D4-494A-8578-E4235F29DDAE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8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E0D1720-55D5-496F-AA55-7B95D9CA38B9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0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A72C98F-DD5D-4AC6-8092-52199B87AA9B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0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E45B3F-58A5-490F-A4DF-22839A354B76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5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4ADC128-3AEC-46FA-A5F2-97166FC6E81B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5192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FFBCA35-A34F-4675-BC55-0CF6957E4827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9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5EAD9D-879B-4433-A67D-406DAF9AD295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F066D8B-5F74-4279-9F3A-11B63357BBE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2599100-B701-4A39-94AA-44760CA2AF59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8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31FC524-0253-4900-8C75-66F555C453B6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964FACF7-E7D8-4811-945D-787BE664DEA1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16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65B6D156-1F04-44B6-8D63-61DD823545B3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82157A-ADEB-4EBF-B7E6-41D1E2245648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06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C6F569F-24E5-4199-86AB-78E37821DC3F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3BB56B-9498-4E40-A22E-EE5D8E76AE42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8DDAF1E-7119-47F5-A6F2-3D7ED3261217}" type="datetime1">
              <a:rPr lang="en-US" smtClean="0"/>
              <a:t>6/4/2021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180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7E2AE3-2EEF-4910-8D6A-DD4274115D30}" type="datetime1">
              <a:rPr lang="en-US" smtClean="0"/>
              <a:t>6/4/2021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2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2246ECF-4B3D-48BD-8A4A-8163A112CB8A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5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DB575DD-40A6-4C4E-B700-BF056B8ADAC9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3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F92B8C0-5BF1-496D-BAE9-92D3813AF966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E36F0E3-FBA9-420D-ADFE-930307B649D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8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D6641C6-C5B0-4750-B47A-784BB188AB7C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61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DC0DEBE-45C4-4374-B995-8D45EC9D057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525B7E8-0DB4-417A-BF02-35AB1579C797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7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FB2EAE7-D0A8-42B2-A9C7-D1BB8D9B55C8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6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2B1E11-9701-4E3B-88D5-5F3C5C36EE5E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1D365EB-1268-45A1-8372-F1B2E55CE668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A28A381-2F4E-4A0B-8F1A-ECD2E6B0DE47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49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4C7758-8E69-486F-A055-BC5AB0469013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07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7858699-C76F-47CA-A08E-F996CE0FC917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57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2EAC8F7-32C5-43D3-BCAB-71A0E84B38B8}" type="datetime1">
              <a:rPr lang="en-US" smtClean="0"/>
              <a:t>6/4/2021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  <a:solidFill>
            <a:srgbClr val="333536">
              <a:alpha val="0"/>
            </a:srgbClr>
          </a:solidFill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7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23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4B4229EF-3F98-44DF-A387-E2BC700F26DC}" type="datetime1">
              <a:rPr lang="en-US" smtClean="0"/>
              <a:t>6/4/2021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84" r:id="rId3"/>
    <p:sldLayoutId id="2147483733" r:id="rId4"/>
    <p:sldLayoutId id="2147483874" r:id="rId5"/>
    <p:sldLayoutId id="2147483734" r:id="rId6"/>
    <p:sldLayoutId id="2147483876" r:id="rId7"/>
    <p:sldLayoutId id="2147483879" r:id="rId8"/>
    <p:sldLayoutId id="2147483880" r:id="rId9"/>
    <p:sldLayoutId id="2147483881" r:id="rId10"/>
    <p:sldLayoutId id="2147483877" r:id="rId11"/>
    <p:sldLayoutId id="2147483735" r:id="rId12"/>
    <p:sldLayoutId id="2147483882" r:id="rId13"/>
    <p:sldLayoutId id="2147483883" r:id="rId14"/>
    <p:sldLayoutId id="2147483787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86" r:id="rId25"/>
    <p:sldLayoutId id="2147483746" r:id="rId26"/>
    <p:sldLayoutId id="2147483885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85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89" r:id="rId42"/>
    <p:sldLayoutId id="2147483783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5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7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comments" Target="../comments/comment1.xml"/><Relationship Id="rId4" Type="http://schemas.openxmlformats.org/officeDocument/2006/relationships/hyperlink" Target="mailto:campus@kpit.co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hyperlink" Target="mailto:campus@kpit.co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hyperlink" Target="mailto:campus@kpi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5" Type="http://schemas.openxmlformats.org/officeDocument/2006/relationships/hyperlink" Target="https://talentojo-kel.kpit.com/tojo/app/job-apply/#/Campus/36979/77" TargetMode="External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hyperlink" Target="mailto:campus@kpit.co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hyperlink" Target="mailto:campus@kpit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hyperlink" Target="mailto:campus@kpit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hyperlink" Target="mailto:campus@kpit.co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5.xml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6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7.xml"/><Relationship Id="rId6" Type="http://schemas.openxmlformats.org/officeDocument/2006/relationships/comments" Target="../comments/comment2.xml"/><Relationship Id="rId5" Type="http://schemas.openxmlformats.org/officeDocument/2006/relationships/hyperlink" Target="mailto:campus@kpit.com" TargetMode="Externa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8.xml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9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truck that is driving down the road&#10;&#10;Description automatically generated">
            <a:extLst>
              <a:ext uri="{FF2B5EF4-FFF2-40B4-BE49-F238E27FC236}">
                <a16:creationId xmlns:a16="http://schemas.microsoft.com/office/drawing/2014/main" id="{5197F6BA-9625-40F6-8AD6-0BB8E10E493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2" r="21182"/>
          <a:stretch>
            <a:fillRect/>
          </a:stretch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CBFE38AE-155D-4494-85BE-7F0998A0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5" y="2428726"/>
            <a:ext cx="5995515" cy="1077218"/>
          </a:xfrm>
        </p:spPr>
        <p:txBody>
          <a:bodyPr/>
          <a:lstStyle/>
          <a:p>
            <a:r>
              <a:rPr lang="en-US" dirty="0"/>
              <a:t>Instructions for KPIT’s Diploma Hiring - </a:t>
            </a:r>
            <a:r>
              <a:rPr lang="en-US" sz="2800" dirty="0"/>
              <a:t>6 June 2021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F73D2-DF4E-4E63-B2B2-4F647A7E2A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66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A7846-16AA-4901-94A1-444ECC43A2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BF7C7-3B5C-4533-AA45-0E5A827F32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5015" y="761904"/>
            <a:ext cx="11646252" cy="6273264"/>
          </a:xfrm>
        </p:spPr>
        <p:txBody>
          <a:bodyPr/>
          <a:lstStyle/>
          <a:p>
            <a:pPr algn="l"/>
            <a:r>
              <a:rPr lang="en-US" sz="2000" b="1" dirty="0">
                <a:latin typeface="+mn-lt"/>
              </a:rPr>
              <a:t>1. </a:t>
            </a:r>
            <a:r>
              <a:rPr lang="en-US" sz="2000" b="0" i="0" dirty="0">
                <a:effectLst/>
                <a:latin typeface="+mn-lt"/>
              </a:rPr>
              <a:t>What will be the output of the following code:</a:t>
            </a:r>
          </a:p>
          <a:p>
            <a:pPr algn="l"/>
            <a:r>
              <a:rPr lang="en-US" sz="2000" b="0" i="0" dirty="0">
                <a:effectLst/>
                <a:latin typeface="+mn-lt"/>
              </a:rPr>
              <a:t>void main()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{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char *p;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p = "KPIT";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printf ("%c", *&amp;*p);</a:t>
            </a:r>
          </a:p>
          <a:p>
            <a:pPr algn="l"/>
            <a:r>
              <a:rPr lang="en-US" sz="2000" b="0" i="0" dirty="0">
                <a:effectLst/>
                <a:latin typeface="+mn-lt"/>
              </a:rPr>
              <a:t>}</a:t>
            </a:r>
          </a:p>
          <a:p>
            <a:pPr algn="l"/>
            <a:endParaRPr lang="en-US" sz="2000" dirty="0">
              <a:latin typeface="+mn-lt"/>
            </a:endParaRPr>
          </a:p>
          <a:p>
            <a:pPr algn="l"/>
            <a:r>
              <a:rPr lang="en-US" sz="2000" b="1" i="0" dirty="0">
                <a:effectLst/>
                <a:latin typeface="+mn-lt"/>
              </a:rPr>
              <a:t>Option 1: </a:t>
            </a:r>
            <a:r>
              <a:rPr lang="en-US" sz="2000" b="0" i="0" dirty="0">
                <a:effectLst/>
                <a:latin typeface="+mn-lt"/>
              </a:rPr>
              <a:t>K</a:t>
            </a:r>
          </a:p>
          <a:p>
            <a:pPr algn="l"/>
            <a:r>
              <a:rPr lang="en-US" sz="2000" b="1" i="0" dirty="0">
                <a:effectLst/>
                <a:latin typeface="+mn-lt"/>
              </a:rPr>
              <a:t>Option 2:</a:t>
            </a:r>
            <a:r>
              <a:rPr lang="en-US" sz="2000" b="0" i="0" dirty="0">
                <a:effectLst/>
                <a:latin typeface="+mn-lt"/>
              </a:rPr>
              <a:t> KPIT</a:t>
            </a:r>
          </a:p>
          <a:p>
            <a:pPr algn="l"/>
            <a:r>
              <a:rPr lang="en-US" sz="2000" b="1" i="0" dirty="0">
                <a:effectLst/>
                <a:latin typeface="+mn-lt"/>
              </a:rPr>
              <a:t>Option 3: </a:t>
            </a:r>
            <a:r>
              <a:rPr lang="en-US" sz="2000" b="0" i="0" dirty="0">
                <a:effectLst/>
                <a:latin typeface="+mn-lt"/>
              </a:rPr>
              <a:t>Address of p</a:t>
            </a:r>
          </a:p>
          <a:p>
            <a:pPr algn="l"/>
            <a:r>
              <a:rPr lang="en-US" sz="2000" b="1" i="0" dirty="0">
                <a:effectLst/>
                <a:latin typeface="+mn-lt"/>
              </a:rPr>
              <a:t>Option 4: </a:t>
            </a:r>
            <a:r>
              <a:rPr lang="en-US" sz="2000" b="0" i="0" dirty="0">
                <a:effectLst/>
                <a:latin typeface="+mn-lt"/>
              </a:rPr>
              <a:t>None of the above</a:t>
            </a:r>
          </a:p>
          <a:p>
            <a:pPr algn="l"/>
            <a:endParaRPr lang="en-US" sz="1600" b="0" i="0" dirty="0">
              <a:effectLst/>
              <a:latin typeface="Segoe UI" panose="020B0502040204020203" pitchFamily="34" charset="0"/>
            </a:endParaRPr>
          </a:p>
          <a:p>
            <a:endParaRPr lang="en-US" sz="2000" b="1" dirty="0">
              <a:highlight>
                <a:srgbClr val="FFFF00"/>
              </a:highlight>
            </a:endParaRPr>
          </a:p>
          <a:p>
            <a:endParaRPr lang="en-US" sz="20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F7BDD2-AFB2-426F-88A7-85A7A28B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15" y="161740"/>
            <a:ext cx="11117083" cy="600164"/>
          </a:xfrm>
        </p:spPr>
        <p:txBody>
          <a:bodyPr/>
          <a:lstStyle/>
          <a:p>
            <a:r>
              <a:rPr lang="en-US" b="1" dirty="0"/>
              <a:t>Example for C Language Basics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A7846-16AA-4901-94A1-444ECC43A2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DB2D9-BBD8-435B-B34A-9B8472CE273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22AD8"/>
                </a:solidFill>
                <a:effectLst/>
                <a:uLnTx/>
                <a:uFillTx/>
                <a:latin typeface="Work Sa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22AD8"/>
              </a:solidFill>
              <a:effectLst/>
              <a:uLnTx/>
              <a:uFillTx/>
              <a:latin typeface="Work Sans" panose="00000500000000000000" pitchFamily="2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7BF7C7-3B5C-4533-AA45-0E5A827F3234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36400" y="1041188"/>
                <a:ext cx="11001375" cy="5628079"/>
              </a:xfrm>
            </p:spPr>
            <p:txBody>
              <a:bodyPr/>
              <a:lstStyle/>
              <a:p>
                <a:r>
                  <a:rPr lang="en-US" sz="1800" dirty="0">
                    <a:latin typeface="+mn-lt"/>
                  </a:rPr>
                  <a:t>1. For the following problem, what are the correct steps to obtain the right solution?</a:t>
                </a:r>
              </a:p>
              <a:p>
                <a:r>
                  <a:rPr lang="en-US" sz="1800" dirty="0">
                    <a:latin typeface="+mn-lt"/>
                  </a:rPr>
                  <a:t>Find the dimensions of a rectangle with perimeter 1000 meters so that the area of the rectangle is a maximum.</a:t>
                </a:r>
              </a:p>
              <a:p>
                <a:pPr marL="457200" indent="-457200">
                  <a:buAutoNum type="alphaUcPeriod"/>
                </a:pPr>
                <a:r>
                  <a:rPr lang="en-US" sz="1800" dirty="0">
                    <a:latin typeface="+mn-lt"/>
                  </a:rPr>
                  <a:t>Find the derivative of the equation: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sz="1800" dirty="0">
                    <a:latin typeface="+mn-lt"/>
                  </a:rPr>
                </a:br>
                <a:r>
                  <a:rPr lang="en-US" sz="1800" dirty="0">
                    <a:latin typeface="+mn-lt"/>
                  </a:rPr>
                  <a:t>You will get max(A)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latin typeface="+mn-lt"/>
                  </a:rPr>
                  <a:t>. and solve the equation.</a:t>
                </a:r>
              </a:p>
              <a:p>
                <a:pPr marL="457200" indent="-457200">
                  <a:buFont typeface="Work Sans" panose="020B0604020202020204" pitchFamily="34" charset="0"/>
                  <a:buAutoNum type="alphaUcPeriod"/>
                </a:pPr>
                <a:r>
                  <a:rPr lang="en-US" sz="1800" dirty="0">
                    <a:latin typeface="+mn-lt"/>
                  </a:rPr>
                  <a:t>Find the double derivative of the equation: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latin typeface="+mn-lt"/>
                </a:endParaRPr>
              </a:p>
              <a:p>
                <a:pPr marL="457200" indent="-457200">
                  <a:buFont typeface="Work Sans" panose="020B0604020202020204" pitchFamily="34" charset="0"/>
                  <a:buAutoNum type="alphaUcPeriod"/>
                </a:pPr>
                <a:r>
                  <a:rPr lang="en-US" sz="1800" dirty="0">
                    <a:latin typeface="+mn-lt"/>
                  </a:rPr>
                  <a:t>Find the relation between x and y i.e.,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1000 = 2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latin typeface="+mn-lt"/>
                  </a:rPr>
                  <a:t>. Hence,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500 –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>
                  <a:latin typeface="+mn-lt"/>
                </a:endParaRPr>
              </a:p>
              <a:p>
                <a:pPr marL="457200" indent="-457200">
                  <a:buAutoNum type="alphaUcPeriod"/>
                </a:pPr>
                <a:r>
                  <a:rPr lang="en-US" sz="1800" dirty="0">
                    <a:latin typeface="+mn-lt"/>
                  </a:rPr>
                  <a:t>Find the equation for area.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(500−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= 500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–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+mn-lt"/>
                </a:endParaRPr>
              </a:p>
              <a:p>
                <a:pPr marL="457200" indent="-457200">
                  <a:buAutoNum type="alphaUcPeriod"/>
                </a:pPr>
                <a:r>
                  <a:rPr lang="en-US" sz="1800" dirty="0">
                    <a:latin typeface="+mn-lt"/>
                  </a:rPr>
                  <a:t>Apply constrains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 &lt;=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&lt;= 500</m:t>
                    </m:r>
                  </m:oMath>
                </a14:m>
                <a:endParaRPr lang="en-US" sz="1800" dirty="0">
                  <a:latin typeface="+mn-lt"/>
                </a:endParaRPr>
              </a:p>
              <a:p>
                <a:r>
                  <a:rPr lang="en-US" sz="1800" b="1" dirty="0">
                    <a:latin typeface="+mn-lt"/>
                  </a:rPr>
                  <a:t>a) C, D, A</a:t>
                </a:r>
              </a:p>
              <a:p>
                <a:r>
                  <a:rPr lang="en-US" sz="1800" b="1" dirty="0">
                    <a:latin typeface="+mn-lt"/>
                  </a:rPr>
                  <a:t>b) A, B, C, D</a:t>
                </a:r>
              </a:p>
              <a:p>
                <a:r>
                  <a:rPr lang="en-US" sz="1800" b="1" dirty="0">
                    <a:latin typeface="+mn-lt"/>
                  </a:rPr>
                  <a:t>c) E, B, D</a:t>
                </a:r>
              </a:p>
              <a:p>
                <a:r>
                  <a:rPr lang="en-US" sz="1800" b="1" dirty="0">
                    <a:latin typeface="+mn-lt"/>
                  </a:rPr>
                  <a:t>d) E, A ,B, C, D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7BF7C7-3B5C-4533-AA45-0E5A827F3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36400" y="1041188"/>
                <a:ext cx="11001375" cy="5628079"/>
              </a:xfrm>
              <a:blipFill>
                <a:blip r:embed="rId3"/>
                <a:stretch>
                  <a:fillRect l="-499" t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6F7BDD2-AFB2-426F-88A7-85A7A28B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14" y="281084"/>
            <a:ext cx="11117083" cy="600164"/>
          </a:xfrm>
        </p:spPr>
        <p:txBody>
          <a:bodyPr/>
          <a:lstStyle/>
          <a:p>
            <a:r>
              <a:rPr lang="en-US" b="1" dirty="0"/>
              <a:t>Example Problem on Algorithmic Thinking</a:t>
            </a:r>
          </a:p>
        </p:txBody>
      </p:sp>
      <p:pic>
        <p:nvPicPr>
          <p:cNvPr id="2050" name="Picture 2" descr="Rectangle with sides x and y.">
            <a:extLst>
              <a:ext uri="{FF2B5EF4-FFF2-40B4-BE49-F238E27FC236}">
                <a16:creationId xmlns:a16="http://schemas.microsoft.com/office/drawing/2014/main" id="{CE2E8CEA-05F7-4710-BA9F-54CECFDC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894" y="1749405"/>
            <a:ext cx="2328204" cy="154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588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A7846-16AA-4901-94A1-444ECC43A2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BF7C7-3B5C-4533-AA45-0E5A827F32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634" y="584775"/>
            <a:ext cx="11888732" cy="7096173"/>
          </a:xfrm>
        </p:spPr>
        <p:txBody>
          <a:bodyPr/>
          <a:lstStyle/>
          <a:p>
            <a:pPr algn="l"/>
            <a:r>
              <a:rPr lang="en-US" sz="2000" b="1" dirty="0">
                <a:latin typeface="+mn-lt"/>
              </a:rPr>
              <a:t>1. </a:t>
            </a:r>
            <a:r>
              <a:rPr lang="en-US" sz="2000" b="0" i="0" dirty="0">
                <a:effectLst/>
                <a:latin typeface="+mn-lt"/>
              </a:rPr>
              <a:t>What will be the output of the following code: #include &lt;iostream&gt;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using namespace std;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class Test</a:t>
            </a:r>
          </a:p>
          <a:p>
            <a:pPr algn="l"/>
            <a:r>
              <a:rPr lang="en-US" sz="2000" b="0" i="0" dirty="0">
                <a:effectLst/>
                <a:latin typeface="+mn-lt"/>
              </a:rPr>
              <a:t>{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Test() {cout &lt;&lt; "Test Constructor called"; }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};</a:t>
            </a:r>
          </a:p>
          <a:p>
            <a:pPr algn="l"/>
            <a:r>
              <a:rPr lang="en-US" sz="2000" b="0" i="0" dirty="0">
                <a:effectLst/>
                <a:latin typeface="+mn-lt"/>
              </a:rPr>
              <a:t>int main()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{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Test t1;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return 0;</a:t>
            </a:r>
            <a:br>
              <a:rPr lang="en-US" sz="2000" b="0" i="0" dirty="0">
                <a:effectLst/>
                <a:latin typeface="+mn-lt"/>
              </a:rPr>
            </a:br>
            <a:r>
              <a:rPr lang="en-US" sz="2000" b="0" i="0" dirty="0">
                <a:effectLst/>
                <a:latin typeface="+mn-lt"/>
              </a:rPr>
              <a:t>}</a:t>
            </a:r>
          </a:p>
          <a:p>
            <a:pPr algn="l"/>
            <a:r>
              <a:rPr lang="en-US" sz="1600" b="1" i="0" dirty="0">
                <a:effectLst/>
                <a:latin typeface="+mn-lt"/>
              </a:rPr>
              <a:t>Option 1: </a:t>
            </a:r>
            <a:r>
              <a:rPr lang="en-US" sz="1600" b="0" i="0" dirty="0">
                <a:effectLst/>
                <a:latin typeface="+mn-lt"/>
              </a:rPr>
              <a:t>Test Constructor called</a:t>
            </a:r>
          </a:p>
          <a:p>
            <a:pPr algn="l"/>
            <a:r>
              <a:rPr lang="en-US" sz="1600" b="1" i="0" dirty="0">
                <a:effectLst/>
                <a:latin typeface="+mn-lt"/>
              </a:rPr>
              <a:t>Option 2:</a:t>
            </a:r>
            <a:r>
              <a:rPr lang="en-US" sz="1600" b="0" i="0" dirty="0">
                <a:effectLst/>
                <a:latin typeface="+mn-lt"/>
              </a:rPr>
              <a:t> Compile-time error</a:t>
            </a:r>
          </a:p>
          <a:p>
            <a:pPr algn="l"/>
            <a:r>
              <a:rPr lang="en-US" sz="1600" b="1" i="0" dirty="0">
                <a:effectLst/>
                <a:latin typeface="+mn-lt"/>
              </a:rPr>
              <a:t>Option 3: </a:t>
            </a:r>
            <a:r>
              <a:rPr lang="en-US" sz="1600" b="0" i="0" dirty="0">
                <a:effectLst/>
                <a:latin typeface="+mn-lt"/>
              </a:rPr>
              <a:t>Run-time error</a:t>
            </a:r>
          </a:p>
          <a:p>
            <a:pPr algn="l"/>
            <a:r>
              <a:rPr lang="en-US" sz="1600" b="1" i="0" dirty="0">
                <a:effectLst/>
                <a:latin typeface="+mn-lt"/>
              </a:rPr>
              <a:t>Option 4: </a:t>
            </a:r>
            <a:r>
              <a:rPr lang="en-US" sz="1600" b="0" i="0" dirty="0">
                <a:effectLst/>
                <a:latin typeface="+mn-lt"/>
              </a:rPr>
              <a:t>None of the above</a:t>
            </a:r>
          </a:p>
          <a:p>
            <a:pPr algn="l"/>
            <a:endParaRPr lang="en-US" sz="2000" b="0" i="0" dirty="0">
              <a:effectLst/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highlight>
                <a:srgbClr val="FFFF00"/>
              </a:highlight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F7BDD2-AFB2-426F-88A7-85A7A28B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8" y="0"/>
            <a:ext cx="11117083" cy="584775"/>
          </a:xfrm>
        </p:spPr>
        <p:txBody>
          <a:bodyPr/>
          <a:lstStyle/>
          <a:p>
            <a:r>
              <a:rPr lang="en-US" b="1" i="0" dirty="0">
                <a:effectLst/>
                <a:latin typeface="+mn-lt"/>
              </a:rPr>
              <a:t>Examples for CPP and OOPS</a:t>
            </a:r>
            <a:endParaRPr lang="en-US" dirty="0">
              <a:highlight>
                <a:srgbClr val="FFFF00"/>
              </a:highlight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87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A7846-16AA-4901-94A1-444ECC43A2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BF7C7-3B5C-4533-AA45-0E5A827F32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675" y="586406"/>
            <a:ext cx="11732649" cy="6731330"/>
          </a:xfrm>
        </p:spPr>
        <p:txBody>
          <a:bodyPr/>
          <a:lstStyle/>
          <a:p>
            <a:pPr algn="l"/>
            <a:r>
              <a:rPr lang="en-US" sz="1000" b="1" i="0" dirty="0">
                <a:effectLst/>
                <a:latin typeface="+mn-lt"/>
              </a:rPr>
              <a:t>Q:</a:t>
            </a:r>
            <a:r>
              <a:rPr lang="en-US" sz="1000" b="0" i="0" dirty="0">
                <a:effectLst/>
                <a:latin typeface="+mn-lt"/>
              </a:rPr>
              <a:t> Predict the output of the given code snippet?</a:t>
            </a:r>
          </a:p>
          <a:p>
            <a:r>
              <a:rPr lang="en-US" sz="1000" b="0" i="0" dirty="0">
                <a:effectLst/>
                <a:latin typeface="+mn-lt"/>
              </a:rPr>
              <a:t>#include &lt;iostream&gt;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using namespace std;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int i;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class A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{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public: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~A()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{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i=10;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}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};</a:t>
            </a:r>
            <a:br>
              <a:rPr lang="en-US" sz="1000" b="0" i="0" dirty="0">
                <a:effectLst/>
                <a:latin typeface="+mn-lt"/>
              </a:rPr>
            </a:b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int foo()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{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i=3;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A </a:t>
            </a:r>
            <a:r>
              <a:rPr lang="en-US" sz="1000" b="0" i="0" dirty="0" err="1">
                <a:effectLst/>
                <a:latin typeface="+mn-lt"/>
              </a:rPr>
              <a:t>ob</a:t>
            </a:r>
            <a:r>
              <a:rPr lang="en-US" sz="1000" b="0" i="0" dirty="0">
                <a:effectLst/>
                <a:latin typeface="+mn-lt"/>
              </a:rPr>
              <a:t>;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return i;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}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int main()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{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 err="1">
                <a:effectLst/>
                <a:latin typeface="+mn-lt"/>
              </a:rPr>
              <a:t>cout</a:t>
            </a:r>
            <a:r>
              <a:rPr lang="en-US" sz="1000" b="0" i="0" dirty="0">
                <a:effectLst/>
                <a:latin typeface="+mn-lt"/>
              </a:rPr>
              <a:t> &lt;&lt; foo() &lt;&lt; </a:t>
            </a:r>
            <a:r>
              <a:rPr lang="en-US" sz="1000" b="0" i="0" dirty="0" err="1">
                <a:effectLst/>
                <a:latin typeface="+mn-lt"/>
              </a:rPr>
              <a:t>endl</a:t>
            </a:r>
            <a:r>
              <a:rPr lang="en-US" sz="1000" b="0" i="0" dirty="0">
                <a:effectLst/>
                <a:latin typeface="+mn-lt"/>
              </a:rPr>
              <a:t>;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return 0;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}</a:t>
            </a:r>
            <a:br>
              <a:rPr lang="en-US" sz="1000" b="0" i="0" dirty="0">
                <a:effectLst/>
                <a:latin typeface="+mn-lt"/>
              </a:rPr>
            </a:br>
            <a:r>
              <a:rPr lang="en-US" sz="1000" b="0" i="0" dirty="0">
                <a:effectLst/>
                <a:latin typeface="+mn-lt"/>
              </a:rPr>
              <a:t>}; </a:t>
            </a:r>
            <a:endParaRPr lang="en-US" sz="1000" dirty="0">
              <a:latin typeface="+mn-lt"/>
            </a:endParaRPr>
          </a:p>
          <a:p>
            <a:pPr algn="l"/>
            <a:r>
              <a:rPr lang="en-US" sz="1000" b="1" i="0" dirty="0">
                <a:effectLst/>
                <a:latin typeface="+mn-lt"/>
              </a:rPr>
              <a:t>Option 1: 0</a:t>
            </a:r>
          </a:p>
          <a:p>
            <a:pPr algn="l"/>
            <a:r>
              <a:rPr lang="en-US" sz="1000" b="1" i="0" dirty="0">
                <a:effectLst/>
                <a:latin typeface="+mn-lt"/>
              </a:rPr>
              <a:t>Option 2: 3</a:t>
            </a:r>
          </a:p>
          <a:p>
            <a:pPr algn="l"/>
            <a:r>
              <a:rPr lang="en-US" sz="1000" b="1" i="0" dirty="0">
                <a:effectLst/>
                <a:latin typeface="+mn-lt"/>
              </a:rPr>
              <a:t>Option 3: 10</a:t>
            </a:r>
          </a:p>
          <a:p>
            <a:pPr algn="l"/>
            <a:r>
              <a:rPr lang="en-US" sz="1000" b="1" i="0" dirty="0">
                <a:effectLst/>
                <a:latin typeface="+mn-lt"/>
              </a:rPr>
              <a:t>Option 4: None of the </a:t>
            </a:r>
            <a:r>
              <a:rPr lang="en-US" sz="1050" b="1" i="0" dirty="0">
                <a:effectLst/>
                <a:latin typeface="+mn-lt"/>
              </a:rPr>
              <a:t>above</a:t>
            </a:r>
            <a:endParaRPr lang="en-US" sz="1000" b="1" i="0" dirty="0">
              <a:effectLst/>
              <a:latin typeface="+mn-lt"/>
            </a:endParaRPr>
          </a:p>
          <a:p>
            <a:endParaRPr lang="en-US" sz="1000" b="0" i="0" dirty="0">
              <a:effectLst/>
              <a:latin typeface="+mn-lt"/>
            </a:endParaRPr>
          </a:p>
          <a:p>
            <a:endParaRPr lang="en-US" sz="1000" dirty="0">
              <a:latin typeface="+mn-lt"/>
            </a:endParaRPr>
          </a:p>
          <a:p>
            <a:endParaRPr lang="en-US" sz="1000" b="0" i="0" dirty="0">
              <a:effectLst/>
              <a:latin typeface="+mn-lt"/>
            </a:endParaRPr>
          </a:p>
          <a:p>
            <a:pPr algn="l"/>
            <a:endParaRPr lang="en-US" sz="1000" b="1" dirty="0"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F7BDD2-AFB2-426F-88A7-85A7A28B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75" y="-1671"/>
            <a:ext cx="11117083" cy="1077218"/>
          </a:xfrm>
        </p:spPr>
        <p:txBody>
          <a:bodyPr/>
          <a:lstStyle/>
          <a:p>
            <a:r>
              <a:rPr lang="en-US" b="1" i="0" dirty="0">
                <a:effectLst/>
                <a:latin typeface="+mn-lt"/>
              </a:rPr>
              <a:t>Examples for CPP Code Snippet</a:t>
            </a:r>
            <a:br>
              <a:rPr lang="en-US" b="1" i="0" dirty="0"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448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CFDBB58-6051-4E57-B217-45BD77E2C2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B530BD-8A62-4525-BF38-80C08901E70B}"/>
              </a:ext>
            </a:extLst>
          </p:cNvPr>
          <p:cNvSpPr/>
          <p:nvPr/>
        </p:nvSpPr>
        <p:spPr>
          <a:xfrm>
            <a:off x="0" y="360"/>
            <a:ext cx="12192000" cy="685728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2687247"/>
            <a:ext cx="11117083" cy="1415772"/>
          </a:xfrm>
        </p:spPr>
        <p:txBody>
          <a:bodyPr/>
          <a:lstStyle/>
          <a:p>
            <a:r>
              <a:rPr lang="en-US" dirty="0"/>
              <a:t>Rules for the Test</a:t>
            </a:r>
            <a:br>
              <a:rPr lang="en-US" dirty="0"/>
            </a:br>
            <a:r>
              <a:rPr lang="en-US" sz="4000" dirty="0"/>
              <a:t>(Very Important)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59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9439274" y="-1"/>
            <a:ext cx="2752726" cy="6222017"/>
          </a:xfrm>
        </p:spPr>
        <p:txBody>
          <a:bodyPr/>
          <a:lstStyle/>
          <a:p>
            <a:r>
              <a:rPr lang="en-US" dirty="0"/>
              <a:t>Subtitle goes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-1330"/>
            <a:ext cx="6981825" cy="385580"/>
          </a:xfrm>
        </p:spPr>
        <p:txBody>
          <a:bodyPr>
            <a:noAutofit/>
          </a:bodyPr>
          <a:lstStyle/>
          <a:p>
            <a:r>
              <a:rPr lang="en-US" sz="2200" noProof="0" dirty="0"/>
              <a:t>How Should You Arrange Your Test Environment?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06BD26B-2279-47A0-8579-6609443AC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EA97B-4FDB-454D-A24B-4F5E9A1682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7" name="sdb936ce938043708bc3abf2f64aac39">
            <a:extLst>
              <a:ext uri="{FF2B5EF4-FFF2-40B4-BE49-F238E27FC236}">
                <a16:creationId xmlns:a16="http://schemas.microsoft.com/office/drawing/2014/main" id="{7E7A5292-010B-404B-A27A-01107DDDBCB3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7" r="20112"/>
          <a:stretch/>
        </p:blipFill>
        <p:spPr>
          <a:xfrm>
            <a:off x="9439274" y="1664682"/>
            <a:ext cx="2752726" cy="2989365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D71513B-DFCE-4AAF-9FED-F9A4864015CF}"/>
              </a:ext>
            </a:extLst>
          </p:cNvPr>
          <p:cNvSpPr txBox="1">
            <a:spLocks/>
          </p:cNvSpPr>
          <p:nvPr/>
        </p:nvSpPr>
        <p:spPr>
          <a:xfrm>
            <a:off x="-39964" y="360436"/>
            <a:ext cx="9479237" cy="575602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Work Sans Light" panose="00000400000000000000" pitchFamily="2" charset="0"/>
              </a:rPr>
              <a:t>Please ensure that your monitor / laptop is close to a wall and </a:t>
            </a:r>
            <a:r>
              <a:rPr lang="en-US" sz="1600" b="1" u="sng" dirty="0">
                <a:latin typeface="Work Sans Light" panose="00000400000000000000" pitchFamily="2" charset="0"/>
              </a:rPr>
              <a:t>no one can stand behind the monitor</a:t>
            </a:r>
            <a:r>
              <a:rPr lang="en-US" sz="1600" b="1" dirty="0">
                <a:latin typeface="Work Sans Light" panose="00000400000000000000" pitchFamily="2" charset="0"/>
              </a:rPr>
              <a:t>. </a:t>
            </a:r>
          </a:p>
          <a:p>
            <a:r>
              <a:rPr lang="en-US" sz="1600" b="1" dirty="0">
                <a:latin typeface="Work Sans Light" panose="00000400000000000000" pitchFamily="2" charset="0"/>
              </a:rPr>
              <a:t>You will be asked to show the room </a:t>
            </a:r>
            <a:r>
              <a:rPr lang="en-US" sz="1600" b="1" u="sng" dirty="0">
                <a:latin typeface="Work Sans Light" panose="00000400000000000000" pitchFamily="2" charset="0"/>
              </a:rPr>
              <a:t>anytime during the test</a:t>
            </a:r>
            <a:r>
              <a:rPr lang="en-US" sz="1600" b="1" dirty="0">
                <a:latin typeface="Work Sans Light" panose="00000400000000000000" pitchFamily="2" charset="0"/>
              </a:rPr>
              <a:t>. Hence …</a:t>
            </a:r>
          </a:p>
          <a:p>
            <a:pPr lvl="1"/>
            <a:r>
              <a:rPr lang="en-US" sz="1400" dirty="0">
                <a:latin typeface="Work Sans Light" panose="00000400000000000000" pitchFamily="2" charset="0"/>
              </a:rPr>
              <a:t>Ensure that no one else is in your room during the test.</a:t>
            </a:r>
          </a:p>
          <a:p>
            <a:pPr lvl="1"/>
            <a:r>
              <a:rPr lang="en-US" sz="1400" dirty="0">
                <a:latin typeface="Work Sans Light" panose="00000400000000000000" pitchFamily="2" charset="0"/>
              </a:rPr>
              <a:t>You should not have any digital device or textbook around you when the test is being conducted.</a:t>
            </a:r>
          </a:p>
          <a:p>
            <a:pPr lvl="1"/>
            <a:r>
              <a:rPr lang="en-US" sz="1400" dirty="0">
                <a:latin typeface="Work Sans Light" panose="00000400000000000000" pitchFamily="2" charset="0"/>
              </a:rPr>
              <a:t>You should not keep a mobile-phone or any video-casting device around you.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Please have a high-resolution camera mounted on the monitor. </a:t>
            </a:r>
            <a:r>
              <a:rPr lang="en-US" sz="1600" b="1" u="sng" dirty="0">
                <a:latin typeface="Work Sans Light" panose="00000400000000000000" pitchFamily="2" charset="0"/>
              </a:rPr>
              <a:t>Do not change its position</a:t>
            </a:r>
            <a:r>
              <a:rPr lang="en-US" sz="1600" dirty="0">
                <a:latin typeface="Work Sans Light" panose="00000400000000000000" pitchFamily="2" charset="0"/>
              </a:rPr>
              <a:t>.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Please do keep some rough-paper, pen and calculator with you, because many questions would require calculations.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No water-breaks / toilet-breaks are allowed. Please, do keep some water and snacks handy.</a:t>
            </a:r>
            <a:endParaRPr lang="en-US" sz="2000" dirty="0">
              <a:latin typeface="Work Sans Light" panose="00000400000000000000" pitchFamily="2" charset="0"/>
              <a:sym typeface="Wingdings" panose="05000000000000000000" pitchFamily="2" charset="2"/>
            </a:endParaRPr>
          </a:p>
          <a:p>
            <a:r>
              <a:rPr lang="en-US" sz="1600" b="1" dirty="0">
                <a:latin typeface="Work Sans Light" panose="00000400000000000000" pitchFamily="2" charset="0"/>
              </a:rPr>
              <a:t>The test-platform shall automatically log you out if …</a:t>
            </a:r>
            <a:endParaRPr lang="en-US" sz="1600" dirty="0">
              <a:latin typeface="Work Sans Light" panose="00000400000000000000" pitchFamily="2" charset="0"/>
            </a:endParaRPr>
          </a:p>
          <a:p>
            <a:pPr lvl="1"/>
            <a:r>
              <a:rPr lang="en-US" sz="1400" dirty="0">
                <a:latin typeface="Work Sans Light" panose="00000400000000000000" pitchFamily="2" charset="0"/>
              </a:rPr>
              <a:t>Your </a:t>
            </a:r>
            <a:r>
              <a:rPr lang="en-US" sz="1400" b="1" u="sng" dirty="0">
                <a:latin typeface="Work Sans Light" panose="00000400000000000000" pitchFamily="2" charset="0"/>
              </a:rPr>
              <a:t>complete face</a:t>
            </a:r>
            <a:r>
              <a:rPr lang="en-US" sz="1400" dirty="0">
                <a:latin typeface="Work Sans Light" panose="00000400000000000000" pitchFamily="2" charset="0"/>
              </a:rPr>
              <a:t> is not visible </a:t>
            </a:r>
            <a:r>
              <a:rPr lang="en-US" sz="1400" b="1" u="sng" dirty="0">
                <a:latin typeface="Work Sans Light" panose="00000400000000000000" pitchFamily="2" charset="0"/>
              </a:rPr>
              <a:t>throughout the test</a:t>
            </a:r>
            <a:r>
              <a:rPr lang="en-US" sz="1400" dirty="0">
                <a:latin typeface="Work Sans Light" panose="00000400000000000000" pitchFamily="2" charset="0"/>
              </a:rPr>
              <a:t>. </a:t>
            </a:r>
          </a:p>
          <a:p>
            <a:pPr lvl="2"/>
            <a:r>
              <a:rPr lang="en-US" sz="1400" dirty="0">
                <a:latin typeface="Work Sans Light" panose="00000400000000000000" pitchFamily="2" charset="0"/>
              </a:rPr>
              <a:t>Please ensure that you are facing a light-source, so that your face is clearly visible. Also, there should not be any light-source behind you.</a:t>
            </a:r>
          </a:p>
          <a:p>
            <a:pPr lvl="1"/>
            <a:r>
              <a:rPr lang="en-US" sz="1400" dirty="0">
                <a:latin typeface="Work Sans Light" panose="00000400000000000000" pitchFamily="2" charset="0"/>
              </a:rPr>
              <a:t>Someone else is talking in the room or there is some noise in the room.</a:t>
            </a:r>
          </a:p>
          <a:p>
            <a:pPr lvl="1"/>
            <a:r>
              <a:rPr lang="en-US" sz="1400" dirty="0">
                <a:latin typeface="Work Sans Light" panose="00000400000000000000" pitchFamily="2" charset="0"/>
              </a:rPr>
              <a:t>You are wearing tinted glasses or sun-glasses.</a:t>
            </a:r>
          </a:p>
          <a:p>
            <a:pPr lvl="1"/>
            <a:r>
              <a:rPr lang="en-US" sz="1400" dirty="0">
                <a:latin typeface="Work Sans Light" panose="00000400000000000000" pitchFamily="2" charset="0"/>
              </a:rPr>
              <a:t>You are browsing any web-site.</a:t>
            </a:r>
          </a:p>
          <a:p>
            <a:pPr lvl="1"/>
            <a:r>
              <a:rPr lang="en-US" sz="1400" dirty="0">
                <a:latin typeface="Work Sans Light" panose="00000400000000000000" pitchFamily="2" charset="0"/>
              </a:rPr>
              <a:t>You connect any additional monitor over VGA, HDMI or Bluetooth / Wi-Fi.</a:t>
            </a:r>
          </a:p>
          <a:p>
            <a:endParaRPr lang="en-US" sz="1600" dirty="0">
              <a:latin typeface="Work Sans Light" panose="00000400000000000000" pitchFamily="2" charset="0"/>
            </a:endParaRPr>
          </a:p>
          <a:p>
            <a:endParaRPr lang="en-US" dirty="0">
              <a:latin typeface="Work Sans Light" panose="000004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99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CFDBB58-6051-4E57-B217-45BD77E2C2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B530BD-8A62-4525-BF38-80C08901E70B}"/>
              </a:ext>
            </a:extLst>
          </p:cNvPr>
          <p:cNvSpPr/>
          <p:nvPr/>
        </p:nvSpPr>
        <p:spPr>
          <a:xfrm>
            <a:off x="0" y="360"/>
            <a:ext cx="12192000" cy="685728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/>
          <a:lstStyle/>
          <a:p>
            <a:r>
              <a:rPr lang="en-US" dirty="0"/>
              <a:t>About the Assessment Platform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5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FCF1C-36C6-4981-AE16-F7CE4D738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A1FCA-E350-4A1D-BFA5-EEB71A7E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log in to the </a:t>
            </a:r>
            <a:r>
              <a:rPr lang="en-US" dirty="0" err="1"/>
              <a:t>mettl</a:t>
            </a:r>
            <a:r>
              <a:rPr lang="en-US" dirty="0"/>
              <a:t>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6B37D-6F15-4BAA-99C3-7118EEAE9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3"/>
          <a:stretch/>
        </p:blipFill>
        <p:spPr>
          <a:xfrm>
            <a:off x="1849120" y="1132172"/>
            <a:ext cx="8737917" cy="4373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6737F2-DAC5-45C1-A624-41A6AD333117}"/>
              </a:ext>
            </a:extLst>
          </p:cNvPr>
          <p:cNvSpPr txBox="1"/>
          <p:nvPr/>
        </p:nvSpPr>
        <p:spPr>
          <a:xfrm>
            <a:off x="615460" y="5838825"/>
            <a:ext cx="109610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spc="-20" dirty="0">
                <a:latin typeface="Work Sans Light" panose="00000400000000000000" pitchFamily="2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If you have any challenge at this step, please contact the Campus Team, KPIT at </a:t>
            </a:r>
            <a:r>
              <a:rPr lang="en-US" sz="1200" spc="-50" dirty="0">
                <a:latin typeface="Work Sans Light" panose="00000400000000000000" pitchFamily="2" charset="0"/>
                <a:hlinkClick r:id="rId4"/>
              </a:rPr>
              <a:t>campus@kpit.com</a:t>
            </a:r>
            <a:r>
              <a:rPr lang="en-US" sz="1200" spc="-50" dirty="0">
                <a:latin typeface="Work Sans Light" panose="00000400000000000000" pitchFamily="2" charset="0"/>
              </a:rPr>
              <a:t>. Please do not communicate with </a:t>
            </a:r>
            <a:r>
              <a:rPr lang="en-US" sz="1200" u="sng" spc="-50" dirty="0">
                <a:latin typeface="Work Sans Light" panose="00000400000000000000" pitchFamily="2" charset="0"/>
              </a:rPr>
              <a:t>anyone else</a:t>
            </a:r>
            <a:r>
              <a:rPr lang="en-US" sz="1200" spc="-50" dirty="0">
                <a:latin typeface="Work Sans Light" panose="00000400000000000000" pitchFamily="2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905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FCF1C-36C6-4981-AE16-F7CE4D738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A1FCA-E350-4A1D-BFA5-EEB71A7E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log in to the </a:t>
            </a:r>
            <a:r>
              <a:rPr lang="en-US" dirty="0" err="1"/>
              <a:t>mettl</a:t>
            </a:r>
            <a:r>
              <a:rPr lang="en-US" dirty="0"/>
              <a:t>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89C64-546C-4DA4-9592-6215274F0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58"/>
          <a:stretch/>
        </p:blipFill>
        <p:spPr>
          <a:xfrm>
            <a:off x="1624012" y="1033463"/>
            <a:ext cx="8943975" cy="4452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8B094-FD1C-4914-A87E-6829516CAC48}"/>
              </a:ext>
            </a:extLst>
          </p:cNvPr>
          <p:cNvSpPr txBox="1"/>
          <p:nvPr/>
        </p:nvSpPr>
        <p:spPr>
          <a:xfrm>
            <a:off x="615460" y="5838825"/>
            <a:ext cx="109610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spc="-20" dirty="0">
                <a:latin typeface="Work Sans Light" panose="00000400000000000000" pitchFamily="2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If you have any challenge at this step, please contact the Campus Team, KPIT at </a:t>
            </a:r>
            <a:r>
              <a:rPr lang="en-US" sz="1200" spc="-50" dirty="0">
                <a:latin typeface="Work Sans Light" panose="00000400000000000000" pitchFamily="2" charset="0"/>
                <a:hlinkClick r:id="rId4"/>
              </a:rPr>
              <a:t>campus@kpit.com</a:t>
            </a:r>
            <a:r>
              <a:rPr lang="en-US" sz="1200" spc="-50" dirty="0">
                <a:latin typeface="Work Sans Light" panose="00000400000000000000" pitchFamily="2" charset="0"/>
              </a:rPr>
              <a:t>. Please do not communicate with </a:t>
            </a:r>
            <a:r>
              <a:rPr lang="en-US" sz="1200" u="sng" spc="-50" dirty="0">
                <a:latin typeface="Work Sans Light" panose="00000400000000000000" pitchFamily="2" charset="0"/>
              </a:rPr>
              <a:t>anyone else</a:t>
            </a:r>
            <a:r>
              <a:rPr lang="en-US" sz="1200" spc="-50" dirty="0">
                <a:latin typeface="Work Sans Light" panose="00000400000000000000" pitchFamily="2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24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FCF1C-36C6-4981-AE16-F7CE4D738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A1FCA-E350-4A1D-BFA5-EEB71A7E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log in to the </a:t>
            </a:r>
            <a:r>
              <a:rPr lang="en-US" dirty="0" err="1"/>
              <a:t>mettl</a:t>
            </a:r>
            <a:r>
              <a:rPr lang="en-US" dirty="0"/>
              <a:t>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EFAEE-D222-4231-AB47-3220FBECB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7"/>
          <a:stretch/>
        </p:blipFill>
        <p:spPr>
          <a:xfrm>
            <a:off x="1633537" y="1023938"/>
            <a:ext cx="8924925" cy="4482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806B2-3409-46B3-B9EB-B2FB97F0A6B3}"/>
              </a:ext>
            </a:extLst>
          </p:cNvPr>
          <p:cNvSpPr txBox="1"/>
          <p:nvPr/>
        </p:nvSpPr>
        <p:spPr>
          <a:xfrm>
            <a:off x="615460" y="5838825"/>
            <a:ext cx="109610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spc="-20" dirty="0">
                <a:latin typeface="Work Sans Light" panose="00000400000000000000" pitchFamily="2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If you have any challenge at this step, please contact the Campus Team, KPIT at </a:t>
            </a:r>
            <a:r>
              <a:rPr lang="en-US" sz="1200" spc="-50" dirty="0">
                <a:latin typeface="Work Sans Light" panose="00000400000000000000" pitchFamily="2" charset="0"/>
                <a:hlinkClick r:id="rId4"/>
              </a:rPr>
              <a:t>campus@kpit.com</a:t>
            </a:r>
            <a:r>
              <a:rPr lang="en-US" sz="1200" spc="-50" dirty="0">
                <a:latin typeface="Work Sans Light" panose="00000400000000000000" pitchFamily="2" charset="0"/>
              </a:rPr>
              <a:t>. Please do not communicate with </a:t>
            </a:r>
            <a:r>
              <a:rPr lang="en-US" sz="1200" u="sng" spc="-50" dirty="0">
                <a:latin typeface="Work Sans Light" panose="00000400000000000000" pitchFamily="2" charset="0"/>
              </a:rPr>
              <a:t>anyone else</a:t>
            </a:r>
            <a:r>
              <a:rPr lang="en-US" sz="1200" spc="-50" dirty="0">
                <a:latin typeface="Work Sans Light" panose="00000400000000000000" pitchFamily="2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919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CFDBB58-6051-4E57-B217-45BD77E2C2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B530BD-8A62-4525-BF38-80C08901E70B}"/>
              </a:ext>
            </a:extLst>
          </p:cNvPr>
          <p:cNvSpPr/>
          <p:nvPr/>
        </p:nvSpPr>
        <p:spPr>
          <a:xfrm>
            <a:off x="0" y="360"/>
            <a:ext cx="12192000" cy="685728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871366"/>
            <a:ext cx="11117083" cy="5047536"/>
          </a:xfrm>
        </p:spPr>
        <p:txBody>
          <a:bodyPr/>
          <a:lstStyle/>
          <a:p>
            <a:r>
              <a:rPr lang="en-US" noProof="0" dirty="0"/>
              <a:t>Registration Link : </a:t>
            </a: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hlinkClick r:id="rId5" tooltip="https://talentojo-kel.kpit.com/tojo/app/job-apply/#/campus/36979/7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https://talentojo-kel.kpit.com/tojo/app/job-apply/#/Campus/36979/77</a:t>
            </a:r>
            <a:b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(You will receive a test link post successful registration)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161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FCF1C-36C6-4981-AE16-F7CE4D738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A1FCA-E350-4A1D-BFA5-EEB71A7E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log in to the </a:t>
            </a:r>
            <a:r>
              <a:rPr lang="en-US" dirty="0" err="1"/>
              <a:t>mettl</a:t>
            </a:r>
            <a:r>
              <a:rPr lang="en-US" dirty="0"/>
              <a:t>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965A8-25D6-49AD-B74E-BF4792213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58"/>
          <a:stretch/>
        </p:blipFill>
        <p:spPr>
          <a:xfrm>
            <a:off x="1624012" y="1019175"/>
            <a:ext cx="8943975" cy="4440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76F9E-2C0D-45F1-9017-B4B57CD14B81}"/>
              </a:ext>
            </a:extLst>
          </p:cNvPr>
          <p:cNvSpPr txBox="1"/>
          <p:nvPr/>
        </p:nvSpPr>
        <p:spPr>
          <a:xfrm>
            <a:off x="615460" y="5838825"/>
            <a:ext cx="109610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spc="-20" dirty="0">
                <a:latin typeface="Work Sans Light" panose="00000400000000000000" pitchFamily="2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If you have any challenge at this step, please contact the Campus Team, KPIT at </a:t>
            </a:r>
            <a:r>
              <a:rPr lang="en-US" sz="1200" spc="-50" dirty="0">
                <a:latin typeface="Work Sans Light" panose="00000400000000000000" pitchFamily="2" charset="0"/>
                <a:hlinkClick r:id="rId4"/>
              </a:rPr>
              <a:t>campus@kpit.com</a:t>
            </a:r>
            <a:r>
              <a:rPr lang="en-US" sz="1200" spc="-50" dirty="0">
                <a:latin typeface="Work Sans Light" panose="00000400000000000000" pitchFamily="2" charset="0"/>
              </a:rPr>
              <a:t>. Please do not communicate with </a:t>
            </a:r>
            <a:r>
              <a:rPr lang="en-US" sz="1200" u="sng" spc="-50" dirty="0">
                <a:latin typeface="Work Sans Light" panose="00000400000000000000" pitchFamily="2" charset="0"/>
              </a:rPr>
              <a:t>anyone else</a:t>
            </a:r>
            <a:r>
              <a:rPr lang="en-US" sz="1200" spc="-50" dirty="0">
                <a:latin typeface="Work Sans Light" panose="00000400000000000000" pitchFamily="2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436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FCF1C-36C6-4981-AE16-F7CE4D738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A1FCA-E350-4A1D-BFA5-EEB71A7E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log in to the mettl platform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D3EAC8-1490-4822-8DCB-9B0EFD2F4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31"/>
          <a:stretch/>
        </p:blipFill>
        <p:spPr>
          <a:xfrm>
            <a:off x="1624012" y="1019175"/>
            <a:ext cx="8943975" cy="44277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30A083-0BA8-46C3-A453-6A6AA1BD45E9}"/>
              </a:ext>
            </a:extLst>
          </p:cNvPr>
          <p:cNvSpPr txBox="1"/>
          <p:nvPr/>
        </p:nvSpPr>
        <p:spPr>
          <a:xfrm>
            <a:off x="615460" y="5838825"/>
            <a:ext cx="109610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spc="-20" dirty="0">
                <a:latin typeface="Work Sans Light" panose="00000400000000000000" pitchFamily="2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If you have any challenge at this step, please contact the Campus Team, KPIT at </a:t>
            </a:r>
            <a:r>
              <a:rPr lang="en-US" sz="1200" spc="-50" dirty="0">
                <a:latin typeface="Work Sans Light" panose="00000400000000000000" pitchFamily="2" charset="0"/>
                <a:hlinkClick r:id="rId4"/>
              </a:rPr>
              <a:t>campus@kpit.com</a:t>
            </a:r>
            <a:r>
              <a:rPr lang="en-US" sz="1200" spc="-50" dirty="0">
                <a:latin typeface="Work Sans Light" panose="00000400000000000000" pitchFamily="2" charset="0"/>
              </a:rPr>
              <a:t>. Please do not communicate with </a:t>
            </a:r>
            <a:r>
              <a:rPr lang="en-US" sz="1200" u="sng" spc="-50" dirty="0">
                <a:latin typeface="Work Sans Light" panose="00000400000000000000" pitchFamily="2" charset="0"/>
              </a:rPr>
              <a:t>anyone else</a:t>
            </a:r>
            <a:r>
              <a:rPr lang="en-US" sz="1200" spc="-50" dirty="0">
                <a:latin typeface="Work Sans Light" panose="00000400000000000000" pitchFamily="2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10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58553-34E9-425A-B197-60EB2AF03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54FD41-6A1E-4212-A058-C0AFE1C2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log in to the </a:t>
            </a:r>
            <a:r>
              <a:rPr lang="en-US" dirty="0" err="1"/>
              <a:t>mettl</a:t>
            </a:r>
            <a:r>
              <a:rPr lang="en-US" dirty="0"/>
              <a:t> platform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55412-D039-4556-A2F7-E8F1CC05A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13"/>
          <a:stretch/>
        </p:blipFill>
        <p:spPr>
          <a:xfrm>
            <a:off x="1624010" y="1019175"/>
            <a:ext cx="8943975" cy="4467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B2C88E-5FB1-4B71-B48A-9DEBF3509FB5}"/>
              </a:ext>
            </a:extLst>
          </p:cNvPr>
          <p:cNvSpPr txBox="1"/>
          <p:nvPr/>
        </p:nvSpPr>
        <p:spPr>
          <a:xfrm>
            <a:off x="615460" y="5838825"/>
            <a:ext cx="109610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spc="-20" dirty="0">
                <a:latin typeface="Work Sans Light" panose="00000400000000000000" pitchFamily="2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If you have any challenge at this step, please contact the Campus Team, KPIT at </a:t>
            </a:r>
            <a:r>
              <a:rPr lang="en-US" sz="1200" spc="-50" dirty="0">
                <a:latin typeface="Work Sans Light" panose="00000400000000000000" pitchFamily="2" charset="0"/>
                <a:hlinkClick r:id="rId4"/>
              </a:rPr>
              <a:t>campus@kpit.com</a:t>
            </a:r>
            <a:r>
              <a:rPr lang="en-US" sz="1200" spc="-50" dirty="0">
                <a:latin typeface="Work Sans Light" panose="00000400000000000000" pitchFamily="2" charset="0"/>
              </a:rPr>
              <a:t>. Please do not communicate with </a:t>
            </a:r>
            <a:r>
              <a:rPr lang="en-US" sz="1200" u="sng" spc="-50" dirty="0">
                <a:latin typeface="Work Sans Light" panose="00000400000000000000" pitchFamily="2" charset="0"/>
              </a:rPr>
              <a:t>anyone else</a:t>
            </a:r>
            <a:r>
              <a:rPr lang="en-US" sz="1200" spc="-50" dirty="0">
                <a:latin typeface="Work Sans Light" panose="000004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D013-5F97-4E9A-9A09-30888E39F1E0}"/>
              </a:ext>
            </a:extLst>
          </p:cNvPr>
          <p:cNvSpPr txBox="1"/>
          <p:nvPr/>
        </p:nvSpPr>
        <p:spPr>
          <a:xfrm>
            <a:off x="9295193" y="1999249"/>
            <a:ext cx="2359343" cy="160043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Keep your Aadhar card / Govt. ID handy to authenticate yourself. </a:t>
            </a:r>
          </a:p>
          <a:p>
            <a:r>
              <a:rPr lang="en-US" sz="1400" b="1" dirty="0"/>
              <a:t>It should be a non-laminated card</a:t>
            </a:r>
            <a:r>
              <a:rPr lang="en-US" sz="1400" dirty="0"/>
              <a:t>. </a:t>
            </a:r>
            <a:r>
              <a:rPr lang="en-US" sz="1400" b="1" dirty="0"/>
              <a:t>Mobile-photos will not be allowed.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12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4B39C-3487-41C6-BEDD-4947F778D1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7AF23B-2F4B-41CF-9BEE-4E9ADC93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MCQ test environment will look like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FB71F-099C-47D2-97CA-03CD4BB57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32"/>
          <a:stretch/>
        </p:blipFill>
        <p:spPr>
          <a:xfrm>
            <a:off x="1724297" y="1168652"/>
            <a:ext cx="8743406" cy="4363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18BD3-8DC9-4E9B-9510-B3D8AD4D0E30}"/>
              </a:ext>
            </a:extLst>
          </p:cNvPr>
          <p:cNvSpPr txBox="1"/>
          <p:nvPr/>
        </p:nvSpPr>
        <p:spPr>
          <a:xfrm>
            <a:off x="615460" y="5838825"/>
            <a:ext cx="109610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spc="-20" dirty="0">
                <a:latin typeface="Work Sans Light" panose="00000400000000000000" pitchFamily="2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If you have any challenge at this step, please contact the Campus Team, KPIT at </a:t>
            </a:r>
            <a:r>
              <a:rPr lang="en-US" sz="1200" spc="-50" dirty="0">
                <a:latin typeface="Work Sans Light" panose="00000400000000000000" pitchFamily="2" charset="0"/>
                <a:hlinkClick r:id="rId4"/>
              </a:rPr>
              <a:t>campus@kpit.com</a:t>
            </a:r>
            <a:r>
              <a:rPr lang="en-US" sz="1200" spc="-50" dirty="0">
                <a:latin typeface="Work Sans Light" panose="00000400000000000000" pitchFamily="2" charset="0"/>
              </a:rPr>
              <a:t>. Please do not communicate with </a:t>
            </a:r>
            <a:r>
              <a:rPr lang="en-US" sz="1200" u="sng" spc="-50" dirty="0">
                <a:latin typeface="Work Sans Light" panose="00000400000000000000" pitchFamily="2" charset="0"/>
              </a:rPr>
              <a:t>anyone else</a:t>
            </a:r>
            <a:r>
              <a:rPr lang="en-US" sz="1200" spc="-50" dirty="0">
                <a:latin typeface="Work Sans Light" panose="00000400000000000000" pitchFamily="2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481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icture containing tree, way, road&#10;&#10;Description automatically generated">
            <a:extLst>
              <a:ext uri="{FF2B5EF4-FFF2-40B4-BE49-F238E27FC236}">
                <a16:creationId xmlns:a16="http://schemas.microsoft.com/office/drawing/2014/main" id="{73A0E704-A825-40A3-992E-8727ECE7C5C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1" b="23861"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43E801C-3D89-4988-952F-F8658042C07E}"/>
              </a:ext>
            </a:extLst>
          </p:cNvPr>
          <p:cNvSpPr/>
          <p:nvPr/>
        </p:nvSpPr>
        <p:spPr>
          <a:xfrm>
            <a:off x="0" y="0"/>
            <a:ext cx="12192000" cy="42509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38337" y="4559569"/>
            <a:ext cx="2154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Reliable and high-speed internet connection.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5162" y="4560943"/>
            <a:ext cx="217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High-Resolution camera so we can proctor your test.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7861" y="4559569"/>
            <a:ext cx="1969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Dedicated time for the test duration and for the initial registration process.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425F89DB-1144-4B0F-A899-F63B4C87F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8175" y="3781425"/>
            <a:ext cx="947737" cy="2258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45000" y="3782799"/>
            <a:ext cx="947737" cy="2258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267700" y="3781425"/>
            <a:ext cx="947737" cy="2258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4">
            <a:extLst>
              <a:ext uri="{FF2B5EF4-FFF2-40B4-BE49-F238E27FC236}">
                <a16:creationId xmlns:a16="http://schemas.microsoft.com/office/drawing/2014/main" id="{1D30256A-B51D-442C-9131-1907BF3AB815}"/>
              </a:ext>
            </a:extLst>
          </p:cNvPr>
          <p:cNvSpPr txBox="1">
            <a:spLocks/>
          </p:cNvSpPr>
          <p:nvPr/>
        </p:nvSpPr>
        <p:spPr>
          <a:xfrm>
            <a:off x="537459" y="507600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spc="-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Takeaways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82393C88-1D20-4351-9B04-CF0A5A2C0362}"/>
              </a:ext>
            </a:extLst>
          </p:cNvPr>
          <p:cNvSpPr txBox="1">
            <a:spLocks/>
          </p:cNvSpPr>
          <p:nvPr/>
        </p:nvSpPr>
        <p:spPr>
          <a:xfrm>
            <a:off x="536400" y="1033506"/>
            <a:ext cx="11001375" cy="49295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None/>
              <a:defRPr sz="2400" kern="1200">
                <a:solidFill>
                  <a:srgbClr val="FFFFFF"/>
                </a:solidFill>
                <a:latin typeface="Work Sans Light" panose="00000400000000000000" pitchFamily="2" charset="0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should remember following things before you appear for this test.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3C3B7CF0-BD1F-4BF0-B649-70D9D4996B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4428" y="3949672"/>
            <a:ext cx="560546" cy="564737"/>
          </a:xfrm>
          <a:custGeom>
            <a:avLst/>
            <a:gdLst>
              <a:gd name="T0" fmla="*/ 727 w 727"/>
              <a:gd name="T1" fmla="*/ 215 h 727"/>
              <a:gd name="T2" fmla="*/ 651 w 727"/>
              <a:gd name="T3" fmla="*/ 138 h 727"/>
              <a:gd name="T4" fmla="*/ 576 w 727"/>
              <a:gd name="T5" fmla="*/ 213 h 727"/>
              <a:gd name="T6" fmla="*/ 514 w 727"/>
              <a:gd name="T7" fmla="*/ 151 h 727"/>
              <a:gd name="T8" fmla="*/ 589 w 727"/>
              <a:gd name="T9" fmla="*/ 76 h 727"/>
              <a:gd name="T10" fmla="*/ 512 w 727"/>
              <a:gd name="T11" fmla="*/ 0 h 727"/>
              <a:gd name="T12" fmla="*/ 437 w 727"/>
              <a:gd name="T13" fmla="*/ 75 h 727"/>
              <a:gd name="T14" fmla="*/ 404 w 727"/>
              <a:gd name="T15" fmla="*/ 41 h 727"/>
              <a:gd name="T16" fmla="*/ 267 w 727"/>
              <a:gd name="T17" fmla="*/ 179 h 727"/>
              <a:gd name="T18" fmla="*/ 208 w 727"/>
              <a:gd name="T19" fmla="*/ 320 h 727"/>
              <a:gd name="T20" fmla="*/ 234 w 727"/>
              <a:gd name="T21" fmla="*/ 417 h 727"/>
              <a:gd name="T22" fmla="*/ 0 w 727"/>
              <a:gd name="T23" fmla="*/ 651 h 727"/>
              <a:gd name="T24" fmla="*/ 76 w 727"/>
              <a:gd name="T25" fmla="*/ 727 h 727"/>
              <a:gd name="T26" fmla="*/ 310 w 727"/>
              <a:gd name="T27" fmla="*/ 493 h 727"/>
              <a:gd name="T28" fmla="*/ 407 w 727"/>
              <a:gd name="T29" fmla="*/ 519 h 727"/>
              <a:gd name="T30" fmla="*/ 548 w 727"/>
              <a:gd name="T31" fmla="*/ 461 h 727"/>
              <a:gd name="T32" fmla="*/ 686 w 727"/>
              <a:gd name="T33" fmla="*/ 323 h 727"/>
              <a:gd name="T34" fmla="*/ 652 w 727"/>
              <a:gd name="T35" fmla="*/ 290 h 727"/>
              <a:gd name="T36" fmla="*/ 727 w 727"/>
              <a:gd name="T37" fmla="*/ 215 h 727"/>
              <a:gd name="T38" fmla="*/ 472 w 727"/>
              <a:gd name="T39" fmla="*/ 384 h 727"/>
              <a:gd name="T40" fmla="*/ 343 w 727"/>
              <a:gd name="T41" fmla="*/ 384 h 727"/>
              <a:gd name="T42" fmla="*/ 343 w 727"/>
              <a:gd name="T43" fmla="*/ 255 h 727"/>
              <a:gd name="T44" fmla="*/ 404 w 727"/>
              <a:gd name="T45" fmla="*/ 194 h 727"/>
              <a:gd name="T46" fmla="*/ 533 w 727"/>
              <a:gd name="T47" fmla="*/ 323 h 727"/>
              <a:gd name="T48" fmla="*/ 472 w 727"/>
              <a:gd name="T49" fmla="*/ 38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27" h="727">
                <a:moveTo>
                  <a:pt x="727" y="215"/>
                </a:moveTo>
                <a:cubicBezTo>
                  <a:pt x="651" y="138"/>
                  <a:pt x="651" y="138"/>
                  <a:pt x="651" y="138"/>
                </a:cubicBezTo>
                <a:cubicBezTo>
                  <a:pt x="576" y="213"/>
                  <a:pt x="576" y="213"/>
                  <a:pt x="576" y="213"/>
                </a:cubicBezTo>
                <a:cubicBezTo>
                  <a:pt x="514" y="151"/>
                  <a:pt x="514" y="151"/>
                  <a:pt x="514" y="151"/>
                </a:cubicBezTo>
                <a:cubicBezTo>
                  <a:pt x="589" y="76"/>
                  <a:pt x="589" y="76"/>
                  <a:pt x="589" y="76"/>
                </a:cubicBezTo>
                <a:cubicBezTo>
                  <a:pt x="512" y="0"/>
                  <a:pt x="512" y="0"/>
                  <a:pt x="512" y="0"/>
                </a:cubicBezTo>
                <a:cubicBezTo>
                  <a:pt x="437" y="75"/>
                  <a:pt x="437" y="75"/>
                  <a:pt x="437" y="75"/>
                </a:cubicBezTo>
                <a:cubicBezTo>
                  <a:pt x="404" y="41"/>
                  <a:pt x="404" y="41"/>
                  <a:pt x="404" y="41"/>
                </a:cubicBezTo>
                <a:cubicBezTo>
                  <a:pt x="267" y="179"/>
                  <a:pt x="267" y="179"/>
                  <a:pt x="267" y="179"/>
                </a:cubicBezTo>
                <a:cubicBezTo>
                  <a:pt x="229" y="217"/>
                  <a:pt x="208" y="267"/>
                  <a:pt x="208" y="320"/>
                </a:cubicBezTo>
                <a:cubicBezTo>
                  <a:pt x="208" y="354"/>
                  <a:pt x="217" y="388"/>
                  <a:pt x="234" y="417"/>
                </a:cubicBezTo>
                <a:cubicBezTo>
                  <a:pt x="0" y="651"/>
                  <a:pt x="0" y="651"/>
                  <a:pt x="0" y="651"/>
                </a:cubicBezTo>
                <a:cubicBezTo>
                  <a:pt x="76" y="727"/>
                  <a:pt x="76" y="727"/>
                  <a:pt x="76" y="727"/>
                </a:cubicBezTo>
                <a:cubicBezTo>
                  <a:pt x="310" y="493"/>
                  <a:pt x="310" y="493"/>
                  <a:pt x="310" y="493"/>
                </a:cubicBezTo>
                <a:cubicBezTo>
                  <a:pt x="340" y="510"/>
                  <a:pt x="374" y="519"/>
                  <a:pt x="407" y="519"/>
                </a:cubicBezTo>
                <a:cubicBezTo>
                  <a:pt x="458" y="519"/>
                  <a:pt x="509" y="499"/>
                  <a:pt x="548" y="461"/>
                </a:cubicBezTo>
                <a:cubicBezTo>
                  <a:pt x="686" y="323"/>
                  <a:pt x="686" y="323"/>
                  <a:pt x="686" y="323"/>
                </a:cubicBezTo>
                <a:cubicBezTo>
                  <a:pt x="652" y="290"/>
                  <a:pt x="652" y="290"/>
                  <a:pt x="652" y="290"/>
                </a:cubicBezTo>
                <a:lnTo>
                  <a:pt x="727" y="215"/>
                </a:lnTo>
                <a:close/>
                <a:moveTo>
                  <a:pt x="472" y="384"/>
                </a:moveTo>
                <a:cubicBezTo>
                  <a:pt x="436" y="420"/>
                  <a:pt x="378" y="420"/>
                  <a:pt x="343" y="384"/>
                </a:cubicBezTo>
                <a:cubicBezTo>
                  <a:pt x="307" y="349"/>
                  <a:pt x="307" y="291"/>
                  <a:pt x="343" y="255"/>
                </a:cubicBezTo>
                <a:cubicBezTo>
                  <a:pt x="404" y="194"/>
                  <a:pt x="404" y="194"/>
                  <a:pt x="404" y="194"/>
                </a:cubicBezTo>
                <a:cubicBezTo>
                  <a:pt x="533" y="323"/>
                  <a:pt x="533" y="323"/>
                  <a:pt x="533" y="323"/>
                </a:cubicBezTo>
                <a:lnTo>
                  <a:pt x="472" y="3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0">
            <a:extLst>
              <a:ext uri="{FF2B5EF4-FFF2-40B4-BE49-F238E27FC236}">
                <a16:creationId xmlns:a16="http://schemas.microsoft.com/office/drawing/2014/main" id="{0CA067F0-3868-44FB-A66A-AC3790BD5F9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6368" y="3936840"/>
            <a:ext cx="590400" cy="590400"/>
          </a:xfrm>
          <a:custGeom>
            <a:avLst/>
            <a:gdLst>
              <a:gd name="T0" fmla="*/ 378 w 755"/>
              <a:gd name="T1" fmla="*/ 0 h 756"/>
              <a:gd name="T2" fmla="*/ 0 w 755"/>
              <a:gd name="T3" fmla="*/ 378 h 756"/>
              <a:gd name="T4" fmla="*/ 378 w 755"/>
              <a:gd name="T5" fmla="*/ 756 h 756"/>
              <a:gd name="T6" fmla="*/ 755 w 755"/>
              <a:gd name="T7" fmla="*/ 378 h 756"/>
              <a:gd name="T8" fmla="*/ 378 w 755"/>
              <a:gd name="T9" fmla="*/ 0 h 756"/>
              <a:gd name="T10" fmla="*/ 378 w 755"/>
              <a:gd name="T11" fmla="*/ 648 h 756"/>
              <a:gd name="T12" fmla="*/ 108 w 755"/>
              <a:gd name="T13" fmla="*/ 378 h 756"/>
              <a:gd name="T14" fmla="*/ 378 w 755"/>
              <a:gd name="T15" fmla="*/ 108 h 756"/>
              <a:gd name="T16" fmla="*/ 647 w 755"/>
              <a:gd name="T17" fmla="*/ 378 h 756"/>
              <a:gd name="T18" fmla="*/ 378 w 755"/>
              <a:gd name="T19" fmla="*/ 648 h 756"/>
              <a:gd name="T20" fmla="*/ 417 w 755"/>
              <a:gd name="T21" fmla="*/ 361 h 756"/>
              <a:gd name="T22" fmla="*/ 520 w 755"/>
              <a:gd name="T23" fmla="*/ 464 h 756"/>
              <a:gd name="T24" fmla="*/ 463 w 755"/>
              <a:gd name="T25" fmla="*/ 521 h 756"/>
              <a:gd name="T26" fmla="*/ 337 w 755"/>
              <a:gd name="T27" fmla="*/ 395 h 756"/>
              <a:gd name="T28" fmla="*/ 337 w 755"/>
              <a:gd name="T29" fmla="*/ 276 h 756"/>
              <a:gd name="T30" fmla="*/ 417 w 755"/>
              <a:gd name="T31" fmla="*/ 276 h 756"/>
              <a:gd name="T32" fmla="*/ 417 w 755"/>
              <a:gd name="T33" fmla="*/ 361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55" h="756">
                <a:moveTo>
                  <a:pt x="378" y="0"/>
                </a:moveTo>
                <a:cubicBezTo>
                  <a:pt x="170" y="0"/>
                  <a:pt x="0" y="170"/>
                  <a:pt x="0" y="378"/>
                </a:cubicBezTo>
                <a:cubicBezTo>
                  <a:pt x="0" y="586"/>
                  <a:pt x="170" y="756"/>
                  <a:pt x="378" y="756"/>
                </a:cubicBezTo>
                <a:cubicBezTo>
                  <a:pt x="586" y="756"/>
                  <a:pt x="755" y="586"/>
                  <a:pt x="755" y="378"/>
                </a:cubicBezTo>
                <a:cubicBezTo>
                  <a:pt x="755" y="170"/>
                  <a:pt x="586" y="0"/>
                  <a:pt x="378" y="0"/>
                </a:cubicBezTo>
                <a:close/>
                <a:moveTo>
                  <a:pt x="378" y="648"/>
                </a:moveTo>
                <a:cubicBezTo>
                  <a:pt x="229" y="648"/>
                  <a:pt x="108" y="527"/>
                  <a:pt x="108" y="378"/>
                </a:cubicBezTo>
                <a:cubicBezTo>
                  <a:pt x="108" y="229"/>
                  <a:pt x="229" y="108"/>
                  <a:pt x="378" y="108"/>
                </a:cubicBezTo>
                <a:cubicBezTo>
                  <a:pt x="526" y="108"/>
                  <a:pt x="647" y="229"/>
                  <a:pt x="647" y="378"/>
                </a:cubicBezTo>
                <a:cubicBezTo>
                  <a:pt x="647" y="527"/>
                  <a:pt x="526" y="648"/>
                  <a:pt x="378" y="648"/>
                </a:cubicBezTo>
                <a:close/>
                <a:moveTo>
                  <a:pt x="417" y="361"/>
                </a:moveTo>
                <a:cubicBezTo>
                  <a:pt x="520" y="464"/>
                  <a:pt x="520" y="464"/>
                  <a:pt x="520" y="464"/>
                </a:cubicBezTo>
                <a:cubicBezTo>
                  <a:pt x="463" y="521"/>
                  <a:pt x="463" y="521"/>
                  <a:pt x="463" y="521"/>
                </a:cubicBezTo>
                <a:cubicBezTo>
                  <a:pt x="337" y="395"/>
                  <a:pt x="337" y="395"/>
                  <a:pt x="337" y="395"/>
                </a:cubicBezTo>
                <a:cubicBezTo>
                  <a:pt x="337" y="276"/>
                  <a:pt x="337" y="276"/>
                  <a:pt x="337" y="276"/>
                </a:cubicBezTo>
                <a:cubicBezTo>
                  <a:pt x="417" y="276"/>
                  <a:pt x="417" y="276"/>
                  <a:pt x="417" y="276"/>
                </a:cubicBezTo>
                <a:lnTo>
                  <a:pt x="417" y="3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81">
            <a:extLst>
              <a:ext uri="{FF2B5EF4-FFF2-40B4-BE49-F238E27FC236}">
                <a16:creationId xmlns:a16="http://schemas.microsoft.com/office/drawing/2014/main" id="{B563C777-4F05-40C2-9C82-5D9B40EB8D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5940" y="4012406"/>
            <a:ext cx="477838" cy="477838"/>
          </a:xfrm>
          <a:custGeom>
            <a:avLst/>
            <a:gdLst>
              <a:gd name="T0" fmla="*/ 556 w 610"/>
              <a:gd name="T1" fmla="*/ 0 h 610"/>
              <a:gd name="T2" fmla="*/ 54 w 610"/>
              <a:gd name="T3" fmla="*/ 0 h 610"/>
              <a:gd name="T4" fmla="*/ 0 w 610"/>
              <a:gd name="T5" fmla="*/ 54 h 610"/>
              <a:gd name="T6" fmla="*/ 0 w 610"/>
              <a:gd name="T7" fmla="*/ 556 h 610"/>
              <a:gd name="T8" fmla="*/ 54 w 610"/>
              <a:gd name="T9" fmla="*/ 610 h 610"/>
              <a:gd name="T10" fmla="*/ 556 w 610"/>
              <a:gd name="T11" fmla="*/ 610 h 610"/>
              <a:gd name="T12" fmla="*/ 610 w 610"/>
              <a:gd name="T13" fmla="*/ 556 h 610"/>
              <a:gd name="T14" fmla="*/ 610 w 610"/>
              <a:gd name="T15" fmla="*/ 54 h 610"/>
              <a:gd name="T16" fmla="*/ 556 w 610"/>
              <a:gd name="T17" fmla="*/ 0 h 610"/>
              <a:gd name="T18" fmla="*/ 502 w 610"/>
              <a:gd name="T19" fmla="*/ 502 h 610"/>
              <a:gd name="T20" fmla="*/ 108 w 610"/>
              <a:gd name="T21" fmla="*/ 502 h 610"/>
              <a:gd name="T22" fmla="*/ 108 w 610"/>
              <a:gd name="T23" fmla="*/ 108 h 610"/>
              <a:gd name="T24" fmla="*/ 502 w 610"/>
              <a:gd name="T25" fmla="*/ 108 h 610"/>
              <a:gd name="T26" fmla="*/ 502 w 610"/>
              <a:gd name="T27" fmla="*/ 502 h 610"/>
              <a:gd name="T28" fmla="*/ 218 w 610"/>
              <a:gd name="T29" fmla="*/ 305 h 610"/>
              <a:gd name="T30" fmla="*/ 305 w 610"/>
              <a:gd name="T31" fmla="*/ 218 h 610"/>
              <a:gd name="T32" fmla="*/ 392 w 610"/>
              <a:gd name="T33" fmla="*/ 305 h 610"/>
              <a:gd name="T34" fmla="*/ 305 w 610"/>
              <a:gd name="T35" fmla="*/ 392 h 610"/>
              <a:gd name="T36" fmla="*/ 218 w 610"/>
              <a:gd name="T37" fmla="*/ 305 h 610"/>
              <a:gd name="T38" fmla="*/ 381 w 610"/>
              <a:gd name="T39" fmla="*/ 190 h 610"/>
              <a:gd name="T40" fmla="*/ 420 w 610"/>
              <a:gd name="T41" fmla="*/ 150 h 610"/>
              <a:gd name="T42" fmla="*/ 460 w 610"/>
              <a:gd name="T43" fmla="*/ 190 h 610"/>
              <a:gd name="T44" fmla="*/ 420 w 610"/>
              <a:gd name="T45" fmla="*/ 229 h 610"/>
              <a:gd name="T46" fmla="*/ 381 w 610"/>
              <a:gd name="T47" fmla="*/ 19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10" h="610">
                <a:moveTo>
                  <a:pt x="556" y="0"/>
                </a:moveTo>
                <a:cubicBezTo>
                  <a:pt x="54" y="0"/>
                  <a:pt x="54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556"/>
                  <a:pt x="0" y="556"/>
                  <a:pt x="0" y="556"/>
                </a:cubicBezTo>
                <a:cubicBezTo>
                  <a:pt x="0" y="586"/>
                  <a:pt x="24" y="610"/>
                  <a:pt x="54" y="610"/>
                </a:cubicBezTo>
                <a:cubicBezTo>
                  <a:pt x="556" y="610"/>
                  <a:pt x="556" y="610"/>
                  <a:pt x="556" y="610"/>
                </a:cubicBezTo>
                <a:cubicBezTo>
                  <a:pt x="586" y="610"/>
                  <a:pt x="610" y="586"/>
                  <a:pt x="610" y="556"/>
                </a:cubicBezTo>
                <a:cubicBezTo>
                  <a:pt x="610" y="54"/>
                  <a:pt x="610" y="54"/>
                  <a:pt x="610" y="54"/>
                </a:cubicBezTo>
                <a:cubicBezTo>
                  <a:pt x="610" y="24"/>
                  <a:pt x="586" y="0"/>
                  <a:pt x="556" y="0"/>
                </a:cubicBezTo>
                <a:close/>
                <a:moveTo>
                  <a:pt x="502" y="502"/>
                </a:moveTo>
                <a:cubicBezTo>
                  <a:pt x="108" y="502"/>
                  <a:pt x="108" y="502"/>
                  <a:pt x="108" y="502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502" y="108"/>
                  <a:pt x="502" y="108"/>
                  <a:pt x="502" y="108"/>
                </a:cubicBezTo>
                <a:lnTo>
                  <a:pt x="502" y="502"/>
                </a:lnTo>
                <a:close/>
                <a:moveTo>
                  <a:pt x="218" y="305"/>
                </a:moveTo>
                <a:cubicBezTo>
                  <a:pt x="218" y="257"/>
                  <a:pt x="257" y="218"/>
                  <a:pt x="305" y="218"/>
                </a:cubicBezTo>
                <a:cubicBezTo>
                  <a:pt x="353" y="218"/>
                  <a:pt x="392" y="257"/>
                  <a:pt x="392" y="305"/>
                </a:cubicBezTo>
                <a:cubicBezTo>
                  <a:pt x="392" y="353"/>
                  <a:pt x="353" y="392"/>
                  <a:pt x="305" y="392"/>
                </a:cubicBezTo>
                <a:cubicBezTo>
                  <a:pt x="257" y="392"/>
                  <a:pt x="218" y="353"/>
                  <a:pt x="218" y="305"/>
                </a:cubicBezTo>
                <a:close/>
                <a:moveTo>
                  <a:pt x="381" y="190"/>
                </a:moveTo>
                <a:cubicBezTo>
                  <a:pt x="381" y="168"/>
                  <a:pt x="399" y="150"/>
                  <a:pt x="420" y="150"/>
                </a:cubicBezTo>
                <a:cubicBezTo>
                  <a:pt x="442" y="150"/>
                  <a:pt x="460" y="168"/>
                  <a:pt x="460" y="190"/>
                </a:cubicBezTo>
                <a:cubicBezTo>
                  <a:pt x="460" y="211"/>
                  <a:pt x="442" y="229"/>
                  <a:pt x="420" y="229"/>
                </a:cubicBezTo>
                <a:cubicBezTo>
                  <a:pt x="399" y="229"/>
                  <a:pt x="381" y="211"/>
                  <a:pt x="381" y="19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560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7" grpId="0" animBg="1"/>
      <p:bldP spid="14" grpId="0" animBg="1"/>
      <p:bldP spid="20" grpId="0" animBg="1"/>
      <p:bldP spid="38" grpId="0" animBg="1"/>
      <p:bldP spid="39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014"/>
          <a:stretch/>
        </p:blipFill>
        <p:spPr>
          <a:xfrm>
            <a:off x="0" y="0"/>
            <a:ext cx="12192000" cy="4250965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7D93BC-C186-483F-A360-DFBF998ECAD0}"/>
              </a:ext>
            </a:extLst>
          </p:cNvPr>
          <p:cNvSpPr/>
          <p:nvPr/>
        </p:nvSpPr>
        <p:spPr>
          <a:xfrm>
            <a:off x="0" y="-37134"/>
            <a:ext cx="12192000" cy="42509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A323BC-55A6-4E63-9B09-1B8A26805D0C}"/>
              </a:ext>
            </a:extLst>
          </p:cNvPr>
          <p:cNvSpPr/>
          <p:nvPr/>
        </p:nvSpPr>
        <p:spPr>
          <a:xfrm>
            <a:off x="371800" y="3947722"/>
            <a:ext cx="11448399" cy="22431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757130"/>
          </a:xfrm>
        </p:spPr>
        <p:txBody>
          <a:bodyPr/>
          <a:lstStyle/>
          <a:p>
            <a:r>
              <a:rPr lang="en-US" sz="4800" noProof="0" dirty="0"/>
              <a:t>Further Process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41F6203-D0F6-4ED0-82AA-64A2B9EB2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32610" y="4769651"/>
            <a:ext cx="918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20" dirty="0">
                <a:ea typeface="Work Sans Medium" panose="020B0706030804020204" pitchFamily="34" charset="0"/>
                <a:cs typeface="Work Sans Medium" panose="020B0706030804020204" pitchFamily="34" charset="0"/>
              </a:rPr>
              <a:t>After Day 1 test, we will share the list of shortlisted candidates for Day 2.</a:t>
            </a:r>
          </a:p>
          <a:p>
            <a:r>
              <a:rPr lang="en-US" spc="-20" dirty="0">
                <a:ea typeface="Work Sans Medium" panose="020B0706030804020204" pitchFamily="34" charset="0"/>
                <a:cs typeface="Work Sans Medium" panose="020B0706030804020204" pitchFamily="34" charset="0"/>
              </a:rPr>
              <a:t>Final selected candidates shall be intimated on or before 8 June 21.</a:t>
            </a:r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63451137-5501-4D30-8D3C-3CC76C3F6CD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8872" y="4652523"/>
            <a:ext cx="1272968" cy="880588"/>
          </a:xfrm>
          <a:custGeom>
            <a:avLst/>
            <a:gdLst>
              <a:gd name="T0" fmla="*/ 0 w 2043"/>
              <a:gd name="T1" fmla="*/ 0 h 1414"/>
              <a:gd name="T2" fmla="*/ 0 w 2043"/>
              <a:gd name="T3" fmla="*/ 1414 h 1414"/>
              <a:gd name="T4" fmla="*/ 1856 w 2043"/>
              <a:gd name="T5" fmla="*/ 1414 h 1414"/>
              <a:gd name="T6" fmla="*/ 1856 w 2043"/>
              <a:gd name="T7" fmla="*/ 1306 h 1414"/>
              <a:gd name="T8" fmla="*/ 108 w 2043"/>
              <a:gd name="T9" fmla="*/ 1306 h 1414"/>
              <a:gd name="T10" fmla="*/ 108 w 2043"/>
              <a:gd name="T11" fmla="*/ 162 h 1414"/>
              <a:gd name="T12" fmla="*/ 1021 w 2043"/>
              <a:gd name="T13" fmla="*/ 852 h 1414"/>
              <a:gd name="T14" fmla="*/ 1935 w 2043"/>
              <a:gd name="T15" fmla="*/ 162 h 1414"/>
              <a:gd name="T16" fmla="*/ 1935 w 2043"/>
              <a:gd name="T17" fmla="*/ 1226 h 1414"/>
              <a:gd name="T18" fmla="*/ 2043 w 2043"/>
              <a:gd name="T19" fmla="*/ 1226 h 1414"/>
              <a:gd name="T20" fmla="*/ 2043 w 2043"/>
              <a:gd name="T21" fmla="*/ 0 h 1414"/>
              <a:gd name="T22" fmla="*/ 0 w 2043"/>
              <a:gd name="T23" fmla="*/ 0 h 1414"/>
              <a:gd name="T24" fmla="*/ 215 w 2043"/>
              <a:gd name="T25" fmla="*/ 108 h 1414"/>
              <a:gd name="T26" fmla="*/ 1828 w 2043"/>
              <a:gd name="T27" fmla="*/ 108 h 1414"/>
              <a:gd name="T28" fmla="*/ 1021 w 2043"/>
              <a:gd name="T29" fmla="*/ 716 h 1414"/>
              <a:gd name="T30" fmla="*/ 215 w 2043"/>
              <a:gd name="T31" fmla="*/ 108 h 1414"/>
              <a:gd name="T32" fmla="*/ 2043 w 2043"/>
              <a:gd name="T33" fmla="*/ 1360 h 1414"/>
              <a:gd name="T34" fmla="*/ 1989 w 2043"/>
              <a:gd name="T35" fmla="*/ 1414 h 1414"/>
              <a:gd name="T36" fmla="*/ 1935 w 2043"/>
              <a:gd name="T37" fmla="*/ 1360 h 1414"/>
              <a:gd name="T38" fmla="*/ 1989 w 2043"/>
              <a:gd name="T39" fmla="*/ 1306 h 1414"/>
              <a:gd name="T40" fmla="*/ 2043 w 2043"/>
              <a:gd name="T41" fmla="*/ 1360 h 1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43" h="1414">
                <a:moveTo>
                  <a:pt x="0" y="0"/>
                </a:moveTo>
                <a:cubicBezTo>
                  <a:pt x="0" y="1414"/>
                  <a:pt x="0" y="1414"/>
                  <a:pt x="0" y="1414"/>
                </a:cubicBezTo>
                <a:cubicBezTo>
                  <a:pt x="1856" y="1414"/>
                  <a:pt x="1856" y="1414"/>
                  <a:pt x="1856" y="1414"/>
                </a:cubicBezTo>
                <a:cubicBezTo>
                  <a:pt x="1856" y="1306"/>
                  <a:pt x="1856" y="1306"/>
                  <a:pt x="1856" y="1306"/>
                </a:cubicBezTo>
                <a:cubicBezTo>
                  <a:pt x="108" y="1306"/>
                  <a:pt x="108" y="1306"/>
                  <a:pt x="108" y="1306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21" y="852"/>
                  <a:pt x="1021" y="852"/>
                  <a:pt x="1021" y="852"/>
                </a:cubicBezTo>
                <a:cubicBezTo>
                  <a:pt x="1935" y="162"/>
                  <a:pt x="1935" y="162"/>
                  <a:pt x="1935" y="162"/>
                </a:cubicBezTo>
                <a:cubicBezTo>
                  <a:pt x="1935" y="1226"/>
                  <a:pt x="1935" y="1226"/>
                  <a:pt x="1935" y="1226"/>
                </a:cubicBezTo>
                <a:cubicBezTo>
                  <a:pt x="2043" y="1226"/>
                  <a:pt x="2043" y="1226"/>
                  <a:pt x="2043" y="1226"/>
                </a:cubicBezTo>
                <a:cubicBezTo>
                  <a:pt x="2043" y="0"/>
                  <a:pt x="2043" y="0"/>
                  <a:pt x="2043" y="0"/>
                </a:cubicBezTo>
                <a:lnTo>
                  <a:pt x="0" y="0"/>
                </a:lnTo>
                <a:close/>
                <a:moveTo>
                  <a:pt x="215" y="108"/>
                </a:moveTo>
                <a:cubicBezTo>
                  <a:pt x="1828" y="108"/>
                  <a:pt x="1828" y="108"/>
                  <a:pt x="1828" y="108"/>
                </a:cubicBezTo>
                <a:cubicBezTo>
                  <a:pt x="1021" y="716"/>
                  <a:pt x="1021" y="716"/>
                  <a:pt x="1021" y="716"/>
                </a:cubicBezTo>
                <a:lnTo>
                  <a:pt x="215" y="108"/>
                </a:lnTo>
                <a:close/>
                <a:moveTo>
                  <a:pt x="2043" y="1360"/>
                </a:moveTo>
                <a:cubicBezTo>
                  <a:pt x="2043" y="1390"/>
                  <a:pt x="2019" y="1414"/>
                  <a:pt x="1989" y="1414"/>
                </a:cubicBezTo>
                <a:cubicBezTo>
                  <a:pt x="1959" y="1414"/>
                  <a:pt x="1935" y="1390"/>
                  <a:pt x="1935" y="1360"/>
                </a:cubicBezTo>
                <a:cubicBezTo>
                  <a:pt x="1935" y="1331"/>
                  <a:pt x="1959" y="1306"/>
                  <a:pt x="1989" y="1306"/>
                </a:cubicBezTo>
                <a:cubicBezTo>
                  <a:pt x="2019" y="1306"/>
                  <a:pt x="2043" y="1331"/>
                  <a:pt x="2043" y="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976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25159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431408-3865-434E-84EA-595EFF33ACE1}"/>
              </a:ext>
            </a:extLst>
          </p:cNvPr>
          <p:cNvSpPr/>
          <p:nvPr/>
        </p:nvSpPr>
        <p:spPr>
          <a:xfrm>
            <a:off x="0" y="0"/>
            <a:ext cx="12192000" cy="425096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7D179-0BB6-4794-9A1E-9FD5248198F8}"/>
              </a:ext>
            </a:extLst>
          </p:cNvPr>
          <p:cNvSpPr/>
          <p:nvPr/>
        </p:nvSpPr>
        <p:spPr>
          <a:xfrm>
            <a:off x="371800" y="3947722"/>
            <a:ext cx="11448399" cy="22431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C262C-C67D-44BA-96BD-2156324B65AA}"/>
              </a:ext>
            </a:extLst>
          </p:cNvPr>
          <p:cNvSpPr txBox="1"/>
          <p:nvPr/>
        </p:nvSpPr>
        <p:spPr>
          <a:xfrm>
            <a:off x="2258912" y="3895503"/>
            <a:ext cx="956128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20" dirty="0">
                <a:ea typeface="Work Sans Medium" panose="020B0706030804020204" pitchFamily="34" charset="0"/>
                <a:cs typeface="Work Sans Medium" panose="020B0706030804020204" pitchFamily="34" charset="0"/>
              </a:rPr>
              <a:t>Campus Team, KPIT</a:t>
            </a:r>
            <a:endParaRPr lang="en-US" b="1" spc="-20" dirty="0">
              <a:ea typeface="Work Sans Medium" panose="020B0706030804020204" pitchFamily="34" charset="0"/>
              <a:cs typeface="Work Sans Medium" panose="020B0706030804020204" pitchFamily="34" charset="0"/>
            </a:endParaRPr>
          </a:p>
          <a:p>
            <a:r>
              <a:rPr lang="en-US" spc="-50" dirty="0">
                <a:hlinkClick r:id="rId5"/>
              </a:rPr>
              <a:t>campus@kpit.com</a:t>
            </a:r>
            <a:endParaRPr lang="en-US" spc="-50" dirty="0"/>
          </a:p>
          <a:p>
            <a:r>
              <a:rPr lang="en-US" spc="-50" dirty="0"/>
              <a:t>Please do not communicate with </a:t>
            </a:r>
            <a:r>
              <a:rPr lang="en-US" u="sng" spc="-50" dirty="0"/>
              <a:t>anyone else</a:t>
            </a:r>
            <a:r>
              <a:rPr lang="en-US" spc="-50" dirty="0"/>
              <a:t>.</a:t>
            </a:r>
          </a:p>
          <a:p>
            <a:endParaRPr lang="en-US" spc="-50" dirty="0"/>
          </a:p>
          <a:p>
            <a:r>
              <a:rPr lang="en-US" spc="-50" dirty="0">
                <a:solidFill>
                  <a:srgbClr val="FF0000"/>
                </a:solidFill>
              </a:rPr>
              <a:t>KPIT does not charge any  money from anyone for the Recruitment Process.</a:t>
            </a:r>
          </a:p>
          <a:p>
            <a:r>
              <a:rPr lang="en-US" sz="2400" spc="-50" dirty="0">
                <a:solidFill>
                  <a:srgbClr val="FF0000"/>
                </a:solidFill>
              </a:rPr>
              <a:t>Beware of Fraudsters !!!</a:t>
            </a:r>
          </a:p>
          <a:p>
            <a:r>
              <a:rPr lang="en-US" spc="-50" dirty="0">
                <a:solidFill>
                  <a:srgbClr val="FF0000"/>
                </a:solidFill>
              </a:rPr>
              <a:t>In case of fraud, KPIT Legal / Campus Team will be unable to help you in any manner.</a:t>
            </a:r>
            <a:endParaRPr lang="en-US" sz="1400" spc="-50" dirty="0">
              <a:solidFill>
                <a:srgbClr val="FF0000"/>
              </a:solidFill>
            </a:endParaRPr>
          </a:p>
          <a:p>
            <a:endParaRPr lang="en-US" spc="-20" dirty="0">
              <a:ea typeface="Work Sans Medium" panose="020B0706030804020204" pitchFamily="34" charset="0"/>
              <a:cs typeface="Work Sans Medium" panose="020B0706030804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757130"/>
          </a:xfrm>
        </p:spPr>
        <p:txBody>
          <a:bodyPr/>
          <a:lstStyle/>
          <a:p>
            <a:r>
              <a:rPr lang="en-US" sz="4800" noProof="0" dirty="0"/>
              <a:t>Contact Details for this Process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41F6203-D0F6-4ED0-82AA-64A2B9EB2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29B94D-BF4B-466D-8098-97F8B49AC0A4}"/>
              </a:ext>
            </a:extLst>
          </p:cNvPr>
          <p:cNvGrpSpPr/>
          <p:nvPr/>
        </p:nvGrpSpPr>
        <p:grpSpPr>
          <a:xfrm>
            <a:off x="-74512" y="4525126"/>
            <a:ext cx="2722912" cy="1026935"/>
            <a:chOff x="-2457494" y="4435185"/>
            <a:chExt cx="2722912" cy="1026935"/>
          </a:xfrm>
        </p:grpSpPr>
        <p:sp>
          <p:nvSpPr>
            <p:cNvPr id="11" name="TextBox 10"/>
            <p:cNvSpPr txBox="1"/>
            <p:nvPr/>
          </p:nvSpPr>
          <p:spPr>
            <a:xfrm>
              <a:off x="-2068006" y="4435185"/>
              <a:ext cx="2333424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750" spc="-20" dirty="0">
                <a:ea typeface="Work Sans Medium" panose="020B0706030804020204" pitchFamily="34" charset="0"/>
                <a:cs typeface="Work Sans Medium" panose="020B07060308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2457494" y="5138955"/>
              <a:ext cx="23334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500" spc="-50" dirty="0"/>
            </a:p>
          </p:txBody>
        </p:sp>
      </p:grpSp>
      <p:sp>
        <p:nvSpPr>
          <p:cNvPr id="20" name="Freeform 28">
            <a:extLst>
              <a:ext uri="{FF2B5EF4-FFF2-40B4-BE49-F238E27FC236}">
                <a16:creationId xmlns:a16="http://schemas.microsoft.com/office/drawing/2014/main" id="{20480069-0FD2-436A-8D11-7CEEF2D764E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8872" y="4652523"/>
            <a:ext cx="1272968" cy="880588"/>
          </a:xfrm>
          <a:custGeom>
            <a:avLst/>
            <a:gdLst>
              <a:gd name="T0" fmla="*/ 0 w 2043"/>
              <a:gd name="T1" fmla="*/ 0 h 1414"/>
              <a:gd name="T2" fmla="*/ 0 w 2043"/>
              <a:gd name="T3" fmla="*/ 1414 h 1414"/>
              <a:gd name="T4" fmla="*/ 1856 w 2043"/>
              <a:gd name="T5" fmla="*/ 1414 h 1414"/>
              <a:gd name="T6" fmla="*/ 1856 w 2043"/>
              <a:gd name="T7" fmla="*/ 1306 h 1414"/>
              <a:gd name="T8" fmla="*/ 108 w 2043"/>
              <a:gd name="T9" fmla="*/ 1306 h 1414"/>
              <a:gd name="T10" fmla="*/ 108 w 2043"/>
              <a:gd name="T11" fmla="*/ 162 h 1414"/>
              <a:gd name="T12" fmla="*/ 1021 w 2043"/>
              <a:gd name="T13" fmla="*/ 852 h 1414"/>
              <a:gd name="T14" fmla="*/ 1935 w 2043"/>
              <a:gd name="T15" fmla="*/ 162 h 1414"/>
              <a:gd name="T16" fmla="*/ 1935 w 2043"/>
              <a:gd name="T17" fmla="*/ 1226 h 1414"/>
              <a:gd name="T18" fmla="*/ 2043 w 2043"/>
              <a:gd name="T19" fmla="*/ 1226 h 1414"/>
              <a:gd name="T20" fmla="*/ 2043 w 2043"/>
              <a:gd name="T21" fmla="*/ 0 h 1414"/>
              <a:gd name="T22" fmla="*/ 0 w 2043"/>
              <a:gd name="T23" fmla="*/ 0 h 1414"/>
              <a:gd name="T24" fmla="*/ 215 w 2043"/>
              <a:gd name="T25" fmla="*/ 108 h 1414"/>
              <a:gd name="T26" fmla="*/ 1828 w 2043"/>
              <a:gd name="T27" fmla="*/ 108 h 1414"/>
              <a:gd name="T28" fmla="*/ 1021 w 2043"/>
              <a:gd name="T29" fmla="*/ 716 h 1414"/>
              <a:gd name="T30" fmla="*/ 215 w 2043"/>
              <a:gd name="T31" fmla="*/ 108 h 1414"/>
              <a:gd name="T32" fmla="*/ 2043 w 2043"/>
              <a:gd name="T33" fmla="*/ 1360 h 1414"/>
              <a:gd name="T34" fmla="*/ 1989 w 2043"/>
              <a:gd name="T35" fmla="*/ 1414 h 1414"/>
              <a:gd name="T36" fmla="*/ 1935 w 2043"/>
              <a:gd name="T37" fmla="*/ 1360 h 1414"/>
              <a:gd name="T38" fmla="*/ 1989 w 2043"/>
              <a:gd name="T39" fmla="*/ 1306 h 1414"/>
              <a:gd name="T40" fmla="*/ 2043 w 2043"/>
              <a:gd name="T41" fmla="*/ 1360 h 1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43" h="1414">
                <a:moveTo>
                  <a:pt x="0" y="0"/>
                </a:moveTo>
                <a:cubicBezTo>
                  <a:pt x="0" y="1414"/>
                  <a:pt x="0" y="1414"/>
                  <a:pt x="0" y="1414"/>
                </a:cubicBezTo>
                <a:cubicBezTo>
                  <a:pt x="1856" y="1414"/>
                  <a:pt x="1856" y="1414"/>
                  <a:pt x="1856" y="1414"/>
                </a:cubicBezTo>
                <a:cubicBezTo>
                  <a:pt x="1856" y="1306"/>
                  <a:pt x="1856" y="1306"/>
                  <a:pt x="1856" y="1306"/>
                </a:cubicBezTo>
                <a:cubicBezTo>
                  <a:pt x="108" y="1306"/>
                  <a:pt x="108" y="1306"/>
                  <a:pt x="108" y="1306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21" y="852"/>
                  <a:pt x="1021" y="852"/>
                  <a:pt x="1021" y="852"/>
                </a:cubicBezTo>
                <a:cubicBezTo>
                  <a:pt x="1935" y="162"/>
                  <a:pt x="1935" y="162"/>
                  <a:pt x="1935" y="162"/>
                </a:cubicBezTo>
                <a:cubicBezTo>
                  <a:pt x="1935" y="1226"/>
                  <a:pt x="1935" y="1226"/>
                  <a:pt x="1935" y="1226"/>
                </a:cubicBezTo>
                <a:cubicBezTo>
                  <a:pt x="2043" y="1226"/>
                  <a:pt x="2043" y="1226"/>
                  <a:pt x="2043" y="1226"/>
                </a:cubicBezTo>
                <a:cubicBezTo>
                  <a:pt x="2043" y="0"/>
                  <a:pt x="2043" y="0"/>
                  <a:pt x="2043" y="0"/>
                </a:cubicBezTo>
                <a:lnTo>
                  <a:pt x="0" y="0"/>
                </a:lnTo>
                <a:close/>
                <a:moveTo>
                  <a:pt x="215" y="108"/>
                </a:moveTo>
                <a:cubicBezTo>
                  <a:pt x="1828" y="108"/>
                  <a:pt x="1828" y="108"/>
                  <a:pt x="1828" y="108"/>
                </a:cubicBezTo>
                <a:cubicBezTo>
                  <a:pt x="1021" y="716"/>
                  <a:pt x="1021" y="716"/>
                  <a:pt x="1021" y="716"/>
                </a:cubicBezTo>
                <a:lnTo>
                  <a:pt x="215" y="108"/>
                </a:lnTo>
                <a:close/>
                <a:moveTo>
                  <a:pt x="2043" y="1360"/>
                </a:moveTo>
                <a:cubicBezTo>
                  <a:pt x="2043" y="1390"/>
                  <a:pt x="2019" y="1414"/>
                  <a:pt x="1989" y="1414"/>
                </a:cubicBezTo>
                <a:cubicBezTo>
                  <a:pt x="1959" y="1414"/>
                  <a:pt x="1935" y="1390"/>
                  <a:pt x="1935" y="1360"/>
                </a:cubicBezTo>
                <a:cubicBezTo>
                  <a:pt x="1935" y="1331"/>
                  <a:pt x="1959" y="1306"/>
                  <a:pt x="1989" y="1306"/>
                </a:cubicBezTo>
                <a:cubicBezTo>
                  <a:pt x="2019" y="1306"/>
                  <a:pt x="2043" y="1331"/>
                  <a:pt x="2043" y="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3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" t="22491" r="9200" b="710"/>
          <a:stretch/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437755-C4CF-4F98-8E63-5C832D770EA4}"/>
              </a:ext>
            </a:extLst>
          </p:cNvPr>
          <p:cNvSpPr/>
          <p:nvPr/>
        </p:nvSpPr>
        <p:spPr>
          <a:xfrm>
            <a:off x="0" y="360"/>
            <a:ext cx="12192000" cy="68576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949772C-E619-4DDB-8027-B12BA69D5D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7418AC-51CE-4C87-91C3-54877D9725AD}"/>
              </a:ext>
            </a:extLst>
          </p:cNvPr>
          <p:cNvSpPr txBox="1">
            <a:spLocks/>
          </p:cNvSpPr>
          <p:nvPr/>
        </p:nvSpPr>
        <p:spPr>
          <a:xfrm>
            <a:off x="537459" y="4043681"/>
            <a:ext cx="11117083" cy="9233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00" kern="1200" spc="-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All the best for this test 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66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5192"/>
          <a:stretch/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8E6879-9C12-4981-B55D-29339B96E5D5}"/>
              </a:ext>
            </a:extLst>
          </p:cNvPr>
          <p:cNvSpPr/>
          <p:nvPr/>
        </p:nvSpPr>
        <p:spPr>
          <a:xfrm>
            <a:off x="0" y="360"/>
            <a:ext cx="12192000" cy="685764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4043681"/>
            <a:ext cx="11117083" cy="2917910"/>
          </a:xfrm>
        </p:spPr>
        <p:txBody>
          <a:bodyPr/>
          <a:lstStyle/>
          <a:p>
            <a:r>
              <a:rPr lang="en-US" sz="5400" dirty="0"/>
              <a:t>Thank You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3A7AF4B-CA6A-46B0-87C7-71B170627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28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CFDBB58-6051-4E57-B217-45BD77E2C2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B530BD-8A62-4525-BF38-80C08901E70B}"/>
              </a:ext>
            </a:extLst>
          </p:cNvPr>
          <p:cNvSpPr/>
          <p:nvPr/>
        </p:nvSpPr>
        <p:spPr>
          <a:xfrm>
            <a:off x="0" y="360"/>
            <a:ext cx="12192000" cy="685728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Description and Required Skills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12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A7846-16AA-4901-94A1-444ECC43A2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BF7C7-3B5C-4533-AA45-0E5A827F32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533400"/>
            <a:ext cx="11963400" cy="5919056"/>
          </a:xfrm>
        </p:spPr>
        <p:txBody>
          <a:bodyPr/>
          <a:lstStyle/>
          <a:p>
            <a:r>
              <a:rPr lang="en-US" sz="1400" spc="-20" dirty="0">
                <a:solidFill>
                  <a:srgbClr val="4D5154"/>
                </a:solidFill>
                <a:latin typeface="+mj-lt"/>
                <a:ea typeface="+mj-ea"/>
                <a:cs typeface="+mj-cs"/>
              </a:rPr>
              <a:t>Skills Required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Strong programming skills in C and C++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Good understanding of application development concepts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Good understanding of Computer architecture, various memories like ROM, RAM, EEPROM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Strong mathematical &amp; analytical skills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Excellent communication and presentation skills (written and oral)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Ability to articulate well and have good clarity of thought/speech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High level of energy and confidence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Willingness to learn and innovate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Usage of MS Office Suite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1F1E"/>
                </a:solidFill>
                <a:effectLst/>
                <a:latin typeface="+mj-lt"/>
              </a:rPr>
              <a:t>Collaboration/meeting tools like MS Teams</a:t>
            </a:r>
          </a:p>
          <a:p>
            <a:pPr algn="l"/>
            <a:r>
              <a:rPr lang="en-US" sz="1400" spc="-20" dirty="0">
                <a:solidFill>
                  <a:srgbClr val="4D5154"/>
                </a:solidFill>
                <a:latin typeface="+mj-lt"/>
                <a:ea typeface="+mj-ea"/>
                <a:cs typeface="+mj-cs"/>
              </a:rPr>
              <a:t>Upon joining, you shall be expected to undertake jobs of the following nature (depending upon the vertical you are assigned to):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spc="-20" dirty="0">
                <a:solidFill>
                  <a:srgbClr val="4D5154"/>
                </a:solidFill>
                <a:latin typeface="+mj-lt"/>
                <a:ea typeface="+mj-ea"/>
                <a:cs typeface="+mj-cs"/>
              </a:rPr>
              <a:t>Work on projects in the domains of Autonomous Driving, Connected Vehicles, Mobility, Power-train or some other domains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spc="-20" dirty="0">
                <a:solidFill>
                  <a:srgbClr val="4D5154"/>
                </a:solidFill>
                <a:latin typeface="+mj-lt"/>
                <a:ea typeface="+mj-ea"/>
                <a:cs typeface="+mj-cs"/>
              </a:rPr>
              <a:t>Requirement's analysis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spc="-20" dirty="0">
                <a:solidFill>
                  <a:srgbClr val="4D5154"/>
                </a:solidFill>
                <a:latin typeface="+mj-lt"/>
                <a:ea typeface="+mj-ea"/>
                <a:cs typeface="+mj-cs"/>
              </a:rPr>
              <a:t>Design, understand algorithms/concepts, and convert them into a mathematical model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spc="-20" dirty="0">
                <a:solidFill>
                  <a:srgbClr val="4D5154"/>
                </a:solidFill>
                <a:latin typeface="+mj-lt"/>
                <a:ea typeface="+mj-ea"/>
                <a:cs typeface="+mj-cs"/>
              </a:rPr>
              <a:t>Testing and validation of code </a:t>
            </a:r>
          </a:p>
          <a:p>
            <a:pPr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spc="-20" dirty="0">
                <a:solidFill>
                  <a:srgbClr val="4D5154"/>
                </a:solidFill>
                <a:latin typeface="+mj-lt"/>
                <a:ea typeface="+mj-ea"/>
                <a:cs typeface="+mj-cs"/>
              </a:rPr>
              <a:t>Optimization and porting of code onto micro-processors </a:t>
            </a:r>
          </a:p>
          <a:p>
            <a:endParaRPr lang="en-US" sz="1400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F7BDD2-AFB2-426F-88A7-85A7A28B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00" y="0"/>
            <a:ext cx="12173760" cy="533400"/>
          </a:xfrm>
        </p:spPr>
        <p:txBody>
          <a:bodyPr/>
          <a:lstStyle/>
          <a:p>
            <a:r>
              <a:rPr lang="en-US" dirty="0"/>
              <a:t>Job Description</a:t>
            </a:r>
            <a:br>
              <a:rPr lang="en-US" dirty="0"/>
            </a:b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CB321-CD75-4A1D-BE5D-66CF31D110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66C09-B589-41BD-AD3B-114D64CD2E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36090"/>
            <a:ext cx="12192000" cy="43630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/>
              <a:t>Cost to Company (CTC) upon Joining</a:t>
            </a:r>
            <a:r>
              <a:rPr lang="en-US" dirty="0"/>
              <a:t>: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A salary range of 2.7 Lac per year (LPA).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Please note that there is a two-year bond.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 dirty="0"/>
              <a:t>Other Benefits (may change / improve)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Medical Insurance for Employees- 6 Lac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Parental Health Insurance – 5 Lac for parents and in-laws (payment basis, 50% cheaper than market)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Personal Accident Insurance – 20 Lac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Free Annual Health check for employees and their family members (parents, in-laws, spouse)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4ABC4-F162-475F-8489-D583E5C9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433" y="-84072"/>
            <a:ext cx="12649204" cy="523220"/>
          </a:xfrm>
        </p:spPr>
        <p:txBody>
          <a:bodyPr/>
          <a:lstStyle/>
          <a:p>
            <a:r>
              <a:rPr lang="en-US" sz="2800" dirty="0"/>
              <a:t>Joining CTC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48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CFDBB58-6051-4E57-B217-45BD77E2C2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B530BD-8A62-4525-BF38-80C08901E70B}"/>
              </a:ext>
            </a:extLst>
          </p:cNvPr>
          <p:cNvSpPr/>
          <p:nvPr/>
        </p:nvSpPr>
        <p:spPr>
          <a:xfrm>
            <a:off x="0" y="360"/>
            <a:ext cx="12192000" cy="685728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Structure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2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FACF94-053E-47F4-8CEC-C026AEFD62A4}"/>
              </a:ext>
            </a:extLst>
          </p:cNvPr>
          <p:cNvSpPr/>
          <p:nvPr/>
        </p:nvSpPr>
        <p:spPr>
          <a:xfrm>
            <a:off x="503193" y="1102244"/>
            <a:ext cx="5752042" cy="503456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</p:spPr>
        <p:txBody>
          <a:bodyPr/>
          <a:lstStyle/>
          <a:p>
            <a:r>
              <a:rPr lang="en-US" noProof="0" dirty="0"/>
              <a:t>Test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837" y="2803108"/>
            <a:ext cx="27358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Work Sans Light" panose="00000400000000000000" pitchFamily="2" charset="0"/>
              </a:rPr>
              <a:t>Day 1</a:t>
            </a:r>
            <a:r>
              <a:rPr lang="en-US" sz="1600" dirty="0">
                <a:latin typeface="Work Sans Light" panose="00000400000000000000" pitchFamily="2" charset="0"/>
              </a:rPr>
              <a:t>: </a:t>
            </a:r>
          </a:p>
          <a:p>
            <a:r>
              <a:rPr lang="en-US" sz="1600" b="1" dirty="0">
                <a:latin typeface="Work Sans Light" panose="00000400000000000000" pitchFamily="2" charset="0"/>
              </a:rPr>
              <a:t>Section A:-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Aptitude 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Basic Math’s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Professional skills and English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C Language Basics 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Algorithmic Thinking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  </a:t>
            </a:r>
          </a:p>
          <a:p>
            <a:r>
              <a:rPr lang="en-US" sz="1600" b="1" dirty="0">
                <a:latin typeface="Work Sans Light" panose="00000400000000000000" pitchFamily="2" charset="0"/>
              </a:rPr>
              <a:t>Section B:-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CPP and OOPS         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CPP Code Snippets   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Coding Test                </a:t>
            </a:r>
          </a:p>
          <a:p>
            <a:endParaRPr lang="en-US" sz="1600" dirty="0">
              <a:highlight>
                <a:srgbClr val="FFFF00"/>
              </a:highlight>
              <a:latin typeface="Work Sans Light" panose="00000400000000000000" pitchFamily="2" charset="0"/>
            </a:endParaRPr>
          </a:p>
        </p:txBody>
      </p:sp>
      <p:sp>
        <p:nvSpPr>
          <p:cNvPr id="42" name="Freeform 21"/>
          <p:cNvSpPr>
            <a:spLocks noChangeAspect="1"/>
          </p:cNvSpPr>
          <p:nvPr/>
        </p:nvSpPr>
        <p:spPr bwMode="auto">
          <a:xfrm>
            <a:off x="6765592" y="2901837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900C64C-A63C-4964-BD79-20B6E5227D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5316" y="6264117"/>
            <a:ext cx="464888" cy="238059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81CE605-0F91-4D5E-9551-8272FF7E0F63}"/>
              </a:ext>
            </a:extLst>
          </p:cNvPr>
          <p:cNvSpPr>
            <a:spLocks noChangeAspect="1"/>
          </p:cNvSpPr>
          <p:nvPr/>
        </p:nvSpPr>
        <p:spPr>
          <a:xfrm>
            <a:off x="2529125" y="2202346"/>
            <a:ext cx="1027561" cy="1027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55AC16F5-54A6-4EF1-869E-6683B4CCC0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54895" y="2513159"/>
            <a:ext cx="576023" cy="716748"/>
          </a:xfrm>
          <a:custGeom>
            <a:avLst/>
            <a:gdLst>
              <a:gd name="T0" fmla="*/ 1060 w 1642"/>
              <a:gd name="T1" fmla="*/ 1744 h 2046"/>
              <a:gd name="T2" fmla="*/ 582 w 1642"/>
              <a:gd name="T3" fmla="*/ 1852 h 2046"/>
              <a:gd name="T4" fmla="*/ 582 w 1642"/>
              <a:gd name="T5" fmla="*/ 2046 h 2046"/>
              <a:gd name="T6" fmla="*/ 1060 w 1642"/>
              <a:gd name="T7" fmla="*/ 1938 h 2046"/>
              <a:gd name="T8" fmla="*/ 582 w 1642"/>
              <a:gd name="T9" fmla="*/ 2046 h 2046"/>
              <a:gd name="T10" fmla="*/ 1347 w 1642"/>
              <a:gd name="T11" fmla="*/ 1053 h 2046"/>
              <a:gd name="T12" fmla="*/ 546 w 1642"/>
              <a:gd name="T13" fmla="*/ 1655 h 2046"/>
              <a:gd name="T14" fmla="*/ 242 w 1642"/>
              <a:gd name="T15" fmla="*/ 812 h 2046"/>
              <a:gd name="T16" fmla="*/ 1400 w 1642"/>
              <a:gd name="T17" fmla="*/ 812 h 2046"/>
              <a:gd name="T18" fmla="*/ 821 w 1642"/>
              <a:gd name="T19" fmla="*/ 341 h 2046"/>
              <a:gd name="T20" fmla="*/ 393 w 1642"/>
              <a:gd name="T21" fmla="*/ 1008 h 2046"/>
              <a:gd name="T22" fmla="*/ 401 w 1642"/>
              <a:gd name="T23" fmla="*/ 1026 h 2046"/>
              <a:gd name="T24" fmla="*/ 618 w 1642"/>
              <a:gd name="T25" fmla="*/ 1547 h 2046"/>
              <a:gd name="T26" fmla="*/ 1244 w 1642"/>
              <a:gd name="T27" fmla="*/ 1020 h 2046"/>
              <a:gd name="T28" fmla="*/ 1249 w 1642"/>
              <a:gd name="T29" fmla="*/ 1008 h 2046"/>
              <a:gd name="T30" fmla="*/ 875 w 1642"/>
              <a:gd name="T31" fmla="*/ 0 h 2046"/>
              <a:gd name="T32" fmla="*/ 767 w 1642"/>
              <a:gd name="T33" fmla="*/ 140 h 2046"/>
              <a:gd name="T34" fmla="*/ 875 w 1642"/>
              <a:gd name="T35" fmla="*/ 0 h 2046"/>
              <a:gd name="T36" fmla="*/ 457 w 1642"/>
              <a:gd name="T37" fmla="*/ 82 h 2046"/>
              <a:gd name="T38" fmla="*/ 434 w 1642"/>
              <a:gd name="T39" fmla="*/ 258 h 2046"/>
              <a:gd name="T40" fmla="*/ 259 w 1642"/>
              <a:gd name="T41" fmla="*/ 433 h 2046"/>
              <a:gd name="T42" fmla="*/ 83 w 1642"/>
              <a:gd name="T43" fmla="*/ 457 h 2046"/>
              <a:gd name="T44" fmla="*/ 259 w 1642"/>
              <a:gd name="T45" fmla="*/ 433 h 2046"/>
              <a:gd name="T46" fmla="*/ 0 w 1642"/>
              <a:gd name="T47" fmla="*/ 766 h 2046"/>
              <a:gd name="T48" fmla="*/ 141 w 1642"/>
              <a:gd name="T49" fmla="*/ 874 h 2046"/>
              <a:gd name="T50" fmla="*/ 83 w 1642"/>
              <a:gd name="T51" fmla="*/ 1184 h 2046"/>
              <a:gd name="T52" fmla="*/ 259 w 1642"/>
              <a:gd name="T53" fmla="*/ 1207 h 2046"/>
              <a:gd name="T54" fmla="*/ 83 w 1642"/>
              <a:gd name="T55" fmla="*/ 1184 h 2046"/>
              <a:gd name="T56" fmla="*/ 1505 w 1642"/>
              <a:gd name="T57" fmla="*/ 1277 h 2046"/>
              <a:gd name="T58" fmla="*/ 1437 w 1642"/>
              <a:gd name="T59" fmla="*/ 1113 h 2046"/>
              <a:gd name="T60" fmla="*/ 1501 w 1642"/>
              <a:gd name="T61" fmla="*/ 766 h 2046"/>
              <a:gd name="T62" fmla="*/ 1642 w 1642"/>
              <a:gd name="T63" fmla="*/ 874 h 2046"/>
              <a:gd name="T64" fmla="*/ 1501 w 1642"/>
              <a:gd name="T65" fmla="*/ 766 h 2046"/>
              <a:gd name="T66" fmla="*/ 1505 w 1642"/>
              <a:gd name="T67" fmla="*/ 363 h 2046"/>
              <a:gd name="T68" fmla="*/ 1437 w 1642"/>
              <a:gd name="T69" fmla="*/ 527 h 2046"/>
              <a:gd name="T70" fmla="*/ 1278 w 1642"/>
              <a:gd name="T71" fmla="*/ 136 h 2046"/>
              <a:gd name="T72" fmla="*/ 1114 w 1642"/>
              <a:gd name="T73" fmla="*/ 204 h 2046"/>
              <a:gd name="T74" fmla="*/ 1278 w 1642"/>
              <a:gd name="T75" fmla="*/ 136 h 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42" h="2046">
                <a:moveTo>
                  <a:pt x="582" y="1744"/>
                </a:moveTo>
                <a:cubicBezTo>
                  <a:pt x="1060" y="1744"/>
                  <a:pt x="1060" y="1744"/>
                  <a:pt x="1060" y="1744"/>
                </a:cubicBezTo>
                <a:cubicBezTo>
                  <a:pt x="1060" y="1852"/>
                  <a:pt x="1060" y="1852"/>
                  <a:pt x="1060" y="1852"/>
                </a:cubicBezTo>
                <a:cubicBezTo>
                  <a:pt x="582" y="1852"/>
                  <a:pt x="582" y="1852"/>
                  <a:pt x="582" y="1852"/>
                </a:cubicBezTo>
                <a:lnTo>
                  <a:pt x="582" y="1744"/>
                </a:lnTo>
                <a:close/>
                <a:moveTo>
                  <a:pt x="582" y="2046"/>
                </a:moveTo>
                <a:cubicBezTo>
                  <a:pt x="1060" y="2046"/>
                  <a:pt x="1060" y="2046"/>
                  <a:pt x="1060" y="2046"/>
                </a:cubicBezTo>
                <a:cubicBezTo>
                  <a:pt x="1060" y="1938"/>
                  <a:pt x="1060" y="1938"/>
                  <a:pt x="1060" y="1938"/>
                </a:cubicBezTo>
                <a:cubicBezTo>
                  <a:pt x="582" y="1938"/>
                  <a:pt x="582" y="1938"/>
                  <a:pt x="582" y="1938"/>
                </a:cubicBezTo>
                <a:lnTo>
                  <a:pt x="582" y="2046"/>
                </a:lnTo>
                <a:close/>
                <a:moveTo>
                  <a:pt x="1400" y="812"/>
                </a:moveTo>
                <a:cubicBezTo>
                  <a:pt x="1400" y="896"/>
                  <a:pt x="1382" y="977"/>
                  <a:pt x="1347" y="1053"/>
                </a:cubicBezTo>
                <a:cubicBezTo>
                  <a:pt x="1096" y="1655"/>
                  <a:pt x="1096" y="1655"/>
                  <a:pt x="1096" y="1655"/>
                </a:cubicBezTo>
                <a:cubicBezTo>
                  <a:pt x="546" y="1655"/>
                  <a:pt x="546" y="1655"/>
                  <a:pt x="546" y="1655"/>
                </a:cubicBezTo>
                <a:cubicBezTo>
                  <a:pt x="295" y="1054"/>
                  <a:pt x="295" y="1054"/>
                  <a:pt x="295" y="1054"/>
                </a:cubicBezTo>
                <a:cubicBezTo>
                  <a:pt x="260" y="978"/>
                  <a:pt x="242" y="896"/>
                  <a:pt x="242" y="812"/>
                </a:cubicBezTo>
                <a:cubicBezTo>
                  <a:pt x="242" y="492"/>
                  <a:pt x="502" y="233"/>
                  <a:pt x="821" y="233"/>
                </a:cubicBezTo>
                <a:cubicBezTo>
                  <a:pt x="1140" y="233"/>
                  <a:pt x="1400" y="492"/>
                  <a:pt x="1400" y="812"/>
                </a:cubicBezTo>
                <a:close/>
                <a:moveTo>
                  <a:pt x="1292" y="812"/>
                </a:moveTo>
                <a:cubicBezTo>
                  <a:pt x="1292" y="552"/>
                  <a:pt x="1081" y="341"/>
                  <a:pt x="821" y="341"/>
                </a:cubicBezTo>
                <a:cubicBezTo>
                  <a:pt x="561" y="341"/>
                  <a:pt x="350" y="552"/>
                  <a:pt x="350" y="812"/>
                </a:cubicBezTo>
                <a:cubicBezTo>
                  <a:pt x="350" y="880"/>
                  <a:pt x="364" y="946"/>
                  <a:pt x="393" y="1008"/>
                </a:cubicBezTo>
                <a:cubicBezTo>
                  <a:pt x="393" y="1008"/>
                  <a:pt x="393" y="1008"/>
                  <a:pt x="393" y="1008"/>
                </a:cubicBezTo>
                <a:cubicBezTo>
                  <a:pt x="401" y="1026"/>
                  <a:pt x="401" y="1026"/>
                  <a:pt x="401" y="1026"/>
                </a:cubicBezTo>
                <a:cubicBezTo>
                  <a:pt x="400" y="1026"/>
                  <a:pt x="400" y="1026"/>
                  <a:pt x="400" y="1026"/>
                </a:cubicBezTo>
                <a:cubicBezTo>
                  <a:pt x="618" y="1547"/>
                  <a:pt x="618" y="1547"/>
                  <a:pt x="618" y="1547"/>
                </a:cubicBezTo>
                <a:cubicBezTo>
                  <a:pt x="1024" y="1547"/>
                  <a:pt x="1024" y="1547"/>
                  <a:pt x="1024" y="1547"/>
                </a:cubicBezTo>
                <a:cubicBezTo>
                  <a:pt x="1244" y="1020"/>
                  <a:pt x="1244" y="1020"/>
                  <a:pt x="1244" y="1020"/>
                </a:cubicBezTo>
                <a:cubicBezTo>
                  <a:pt x="1243" y="1020"/>
                  <a:pt x="1243" y="1020"/>
                  <a:pt x="1243" y="1020"/>
                </a:cubicBezTo>
                <a:cubicBezTo>
                  <a:pt x="1249" y="1008"/>
                  <a:pt x="1249" y="1008"/>
                  <a:pt x="1249" y="1008"/>
                </a:cubicBezTo>
                <a:cubicBezTo>
                  <a:pt x="1277" y="947"/>
                  <a:pt x="1292" y="880"/>
                  <a:pt x="1292" y="812"/>
                </a:cubicBezTo>
                <a:close/>
                <a:moveTo>
                  <a:pt x="875" y="0"/>
                </a:moveTo>
                <a:cubicBezTo>
                  <a:pt x="767" y="0"/>
                  <a:pt x="767" y="0"/>
                  <a:pt x="767" y="0"/>
                </a:cubicBezTo>
                <a:cubicBezTo>
                  <a:pt x="767" y="140"/>
                  <a:pt x="767" y="140"/>
                  <a:pt x="767" y="140"/>
                </a:cubicBezTo>
                <a:cubicBezTo>
                  <a:pt x="875" y="140"/>
                  <a:pt x="875" y="140"/>
                  <a:pt x="875" y="140"/>
                </a:cubicBezTo>
                <a:lnTo>
                  <a:pt x="875" y="0"/>
                </a:lnTo>
                <a:close/>
                <a:moveTo>
                  <a:pt x="528" y="204"/>
                </a:moveTo>
                <a:cubicBezTo>
                  <a:pt x="457" y="82"/>
                  <a:pt x="457" y="82"/>
                  <a:pt x="457" y="82"/>
                </a:cubicBezTo>
                <a:cubicBezTo>
                  <a:pt x="364" y="136"/>
                  <a:pt x="364" y="136"/>
                  <a:pt x="364" y="136"/>
                </a:cubicBezTo>
                <a:cubicBezTo>
                  <a:pt x="434" y="258"/>
                  <a:pt x="434" y="258"/>
                  <a:pt x="434" y="258"/>
                </a:cubicBezTo>
                <a:lnTo>
                  <a:pt x="528" y="204"/>
                </a:lnTo>
                <a:close/>
                <a:moveTo>
                  <a:pt x="259" y="433"/>
                </a:moveTo>
                <a:cubicBezTo>
                  <a:pt x="137" y="363"/>
                  <a:pt x="137" y="363"/>
                  <a:pt x="137" y="363"/>
                </a:cubicBezTo>
                <a:cubicBezTo>
                  <a:pt x="83" y="457"/>
                  <a:pt x="83" y="457"/>
                  <a:pt x="83" y="457"/>
                </a:cubicBezTo>
                <a:cubicBezTo>
                  <a:pt x="205" y="527"/>
                  <a:pt x="205" y="527"/>
                  <a:pt x="205" y="527"/>
                </a:cubicBezTo>
                <a:lnTo>
                  <a:pt x="259" y="433"/>
                </a:lnTo>
                <a:close/>
                <a:moveTo>
                  <a:pt x="141" y="766"/>
                </a:moveTo>
                <a:cubicBezTo>
                  <a:pt x="0" y="766"/>
                  <a:pt x="0" y="766"/>
                  <a:pt x="0" y="766"/>
                </a:cubicBezTo>
                <a:cubicBezTo>
                  <a:pt x="0" y="874"/>
                  <a:pt x="0" y="874"/>
                  <a:pt x="0" y="874"/>
                </a:cubicBezTo>
                <a:cubicBezTo>
                  <a:pt x="141" y="874"/>
                  <a:pt x="141" y="874"/>
                  <a:pt x="141" y="874"/>
                </a:cubicBezTo>
                <a:lnTo>
                  <a:pt x="141" y="766"/>
                </a:lnTo>
                <a:close/>
                <a:moveTo>
                  <a:pt x="83" y="1184"/>
                </a:moveTo>
                <a:cubicBezTo>
                  <a:pt x="137" y="1277"/>
                  <a:pt x="137" y="1277"/>
                  <a:pt x="137" y="1277"/>
                </a:cubicBezTo>
                <a:cubicBezTo>
                  <a:pt x="259" y="1207"/>
                  <a:pt x="259" y="1207"/>
                  <a:pt x="259" y="1207"/>
                </a:cubicBezTo>
                <a:cubicBezTo>
                  <a:pt x="205" y="1113"/>
                  <a:pt x="205" y="1113"/>
                  <a:pt x="205" y="1113"/>
                </a:cubicBezTo>
                <a:lnTo>
                  <a:pt x="83" y="1184"/>
                </a:lnTo>
                <a:close/>
                <a:moveTo>
                  <a:pt x="1383" y="1207"/>
                </a:moveTo>
                <a:cubicBezTo>
                  <a:pt x="1505" y="1277"/>
                  <a:pt x="1505" y="1277"/>
                  <a:pt x="1505" y="1277"/>
                </a:cubicBezTo>
                <a:cubicBezTo>
                  <a:pt x="1559" y="1184"/>
                  <a:pt x="1559" y="1184"/>
                  <a:pt x="1559" y="1184"/>
                </a:cubicBezTo>
                <a:cubicBezTo>
                  <a:pt x="1437" y="1113"/>
                  <a:pt x="1437" y="1113"/>
                  <a:pt x="1437" y="1113"/>
                </a:cubicBezTo>
                <a:lnTo>
                  <a:pt x="1383" y="1207"/>
                </a:lnTo>
                <a:close/>
                <a:moveTo>
                  <a:pt x="1501" y="766"/>
                </a:moveTo>
                <a:cubicBezTo>
                  <a:pt x="1501" y="874"/>
                  <a:pt x="1501" y="874"/>
                  <a:pt x="1501" y="874"/>
                </a:cubicBezTo>
                <a:cubicBezTo>
                  <a:pt x="1642" y="874"/>
                  <a:pt x="1642" y="874"/>
                  <a:pt x="1642" y="874"/>
                </a:cubicBezTo>
                <a:cubicBezTo>
                  <a:pt x="1642" y="766"/>
                  <a:pt x="1642" y="766"/>
                  <a:pt x="1642" y="766"/>
                </a:cubicBezTo>
                <a:lnTo>
                  <a:pt x="1501" y="766"/>
                </a:lnTo>
                <a:close/>
                <a:moveTo>
                  <a:pt x="1559" y="457"/>
                </a:moveTo>
                <a:cubicBezTo>
                  <a:pt x="1505" y="363"/>
                  <a:pt x="1505" y="363"/>
                  <a:pt x="1505" y="363"/>
                </a:cubicBezTo>
                <a:cubicBezTo>
                  <a:pt x="1383" y="433"/>
                  <a:pt x="1383" y="433"/>
                  <a:pt x="1383" y="433"/>
                </a:cubicBezTo>
                <a:cubicBezTo>
                  <a:pt x="1437" y="527"/>
                  <a:pt x="1437" y="527"/>
                  <a:pt x="1437" y="527"/>
                </a:cubicBezTo>
                <a:lnTo>
                  <a:pt x="1559" y="457"/>
                </a:lnTo>
                <a:close/>
                <a:moveTo>
                  <a:pt x="1278" y="136"/>
                </a:moveTo>
                <a:cubicBezTo>
                  <a:pt x="1184" y="82"/>
                  <a:pt x="1184" y="82"/>
                  <a:pt x="1184" y="82"/>
                </a:cubicBezTo>
                <a:cubicBezTo>
                  <a:pt x="1114" y="204"/>
                  <a:pt x="1114" y="204"/>
                  <a:pt x="1114" y="204"/>
                </a:cubicBezTo>
                <a:cubicBezTo>
                  <a:pt x="1208" y="258"/>
                  <a:pt x="1208" y="258"/>
                  <a:pt x="1208" y="258"/>
                </a:cubicBezTo>
                <a:lnTo>
                  <a:pt x="1278" y="1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57269F-F8C8-4C32-963B-F1E756F8A6C1}"/>
              </a:ext>
            </a:extLst>
          </p:cNvPr>
          <p:cNvSpPr txBox="1"/>
          <p:nvPr/>
        </p:nvSpPr>
        <p:spPr>
          <a:xfrm>
            <a:off x="600384" y="1166094"/>
            <a:ext cx="540071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3"/>
                </a:solidFill>
                <a:latin typeface="Work Sans Light" panose="00000400000000000000" pitchFamily="2" charset="0"/>
              </a:rPr>
              <a:t>Day 1</a:t>
            </a:r>
            <a:r>
              <a:rPr lang="en-US" sz="1600" b="1" dirty="0">
                <a:solidFill>
                  <a:schemeClr val="accent3"/>
                </a:solidFill>
                <a:latin typeface="Work Sans Light" panose="00000400000000000000" pitchFamily="2" charset="0"/>
              </a:rPr>
              <a:t>: 06 June 2021</a:t>
            </a:r>
          </a:p>
          <a:p>
            <a:r>
              <a:rPr lang="en-US" sz="1600" b="1" u="sng" dirty="0">
                <a:solidFill>
                  <a:schemeClr val="accent3"/>
                </a:solidFill>
                <a:latin typeface="Work Sans Light" panose="00000400000000000000" pitchFamily="2" charset="0"/>
              </a:rPr>
              <a:t>(180 Mins in total)</a:t>
            </a:r>
          </a:p>
          <a:p>
            <a:r>
              <a:rPr lang="en-US" sz="1600" b="1" u="sng" dirty="0">
                <a:solidFill>
                  <a:schemeClr val="accent3"/>
                </a:solidFill>
                <a:latin typeface="Work Sans Light" panose="00000400000000000000" pitchFamily="2" charset="0"/>
              </a:rPr>
              <a:t>10:00 AM to 1:00 PM</a:t>
            </a:r>
            <a:r>
              <a:rPr lang="en-US" sz="1600" dirty="0">
                <a:solidFill>
                  <a:schemeClr val="accent3"/>
                </a:solidFill>
                <a:latin typeface="Work Sans Light" panose="00000400000000000000" pitchFamily="2" charset="0"/>
              </a:rPr>
              <a:t> – </a:t>
            </a:r>
            <a:r>
              <a:rPr lang="en-US" sz="1400" dirty="0">
                <a:solidFill>
                  <a:schemeClr val="accent3"/>
                </a:solidFill>
                <a:latin typeface="Work Sans Light" panose="00000400000000000000" pitchFamily="2" charset="0"/>
              </a:rPr>
              <a:t>you are allowed to log into the test from 10:00 AM to 10:30 AM only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A6D828-EF41-4184-9F60-134E93470545}"/>
              </a:ext>
            </a:extLst>
          </p:cNvPr>
          <p:cNvSpPr/>
          <p:nvPr/>
        </p:nvSpPr>
        <p:spPr>
          <a:xfrm>
            <a:off x="7579735" y="1052368"/>
            <a:ext cx="2640469" cy="50343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47A20E-BC2F-4074-800F-599AD9F86A2C}"/>
              </a:ext>
            </a:extLst>
          </p:cNvPr>
          <p:cNvSpPr/>
          <p:nvPr/>
        </p:nvSpPr>
        <p:spPr>
          <a:xfrm>
            <a:off x="6326565" y="3393443"/>
            <a:ext cx="126167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Work Sans Light" panose="00000400000000000000" pitchFamily="2" charset="0"/>
              </a:rPr>
              <a:t>Shortlisted candidates 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63FAE-63AD-4C8D-82DE-6AFE5762B01A}"/>
              </a:ext>
            </a:extLst>
          </p:cNvPr>
          <p:cNvSpPr txBox="1"/>
          <p:nvPr/>
        </p:nvSpPr>
        <p:spPr>
          <a:xfrm>
            <a:off x="7675595" y="1705663"/>
            <a:ext cx="2467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accent3"/>
                </a:solidFill>
                <a:latin typeface="Work Sans Light" panose="00000400000000000000" pitchFamily="2" charset="0"/>
              </a:rPr>
              <a:t>Behavioral Assessment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Please keep 09:00 AM to 11:00 AM free.</a:t>
            </a:r>
          </a:p>
          <a:p>
            <a:r>
              <a:rPr lang="en-US" sz="1600" dirty="0">
                <a:latin typeface="Work Sans Light" panose="00000400000000000000" pitchFamily="2" charset="0"/>
              </a:rPr>
              <a:t>No preparation is required by the candidates.</a:t>
            </a:r>
          </a:p>
        </p:txBody>
      </p:sp>
      <p:sp>
        <p:nvSpPr>
          <p:cNvPr id="32" name="Slide Number Placeholder 23">
            <a:extLst>
              <a:ext uri="{FF2B5EF4-FFF2-40B4-BE49-F238E27FC236}">
                <a16:creationId xmlns:a16="http://schemas.microsoft.com/office/drawing/2014/main" id="{48C2250B-44A7-4C62-9F23-E6BC5666F2B3}"/>
              </a:ext>
            </a:extLst>
          </p:cNvPr>
          <p:cNvSpPr txBox="1">
            <a:spLocks/>
          </p:cNvSpPr>
          <p:nvPr/>
        </p:nvSpPr>
        <p:spPr>
          <a:xfrm>
            <a:off x="9755316" y="6264117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5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6DB2D9-BBD8-435B-B34A-9B8472CE27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E9F91D-D1D1-456A-8EA6-9A025B84C204}"/>
              </a:ext>
            </a:extLst>
          </p:cNvPr>
          <p:cNvSpPr/>
          <p:nvPr/>
        </p:nvSpPr>
        <p:spPr>
          <a:xfrm>
            <a:off x="7579735" y="1052368"/>
            <a:ext cx="2640469" cy="50343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700690-9878-4EB0-962D-B798FF10D343}"/>
              </a:ext>
            </a:extLst>
          </p:cNvPr>
          <p:cNvGrpSpPr/>
          <p:nvPr/>
        </p:nvGrpSpPr>
        <p:grpSpPr>
          <a:xfrm>
            <a:off x="7656698" y="3588230"/>
            <a:ext cx="2592720" cy="2248126"/>
            <a:chOff x="9098135" y="3652230"/>
            <a:chExt cx="2592720" cy="224812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FB07A03-F2C1-4D0E-A354-87CDA91D8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99850" y="3652230"/>
              <a:ext cx="1270861" cy="1270861"/>
              <a:chOff x="7422395" y="1505889"/>
              <a:chExt cx="1695600" cy="16956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D3DA0B7-C53B-4FD7-B6F6-BFA32B094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22395" y="1505889"/>
                <a:ext cx="1695600" cy="1695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 195">
                <a:extLst>
                  <a:ext uri="{FF2B5EF4-FFF2-40B4-BE49-F238E27FC236}">
                    <a16:creationId xmlns:a16="http://schemas.microsoft.com/office/drawing/2014/main" id="{AC91E2F6-0CD3-441A-A68F-8DC8C0B16AC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552180" y="1636110"/>
                <a:ext cx="1436030" cy="1435158"/>
              </a:xfrm>
              <a:custGeom>
                <a:avLst/>
                <a:gdLst>
                  <a:gd name="T0" fmla="*/ 108 w 2045"/>
                  <a:gd name="T1" fmla="*/ 1935 h 2046"/>
                  <a:gd name="T2" fmla="*/ 1858 w 2045"/>
                  <a:gd name="T3" fmla="*/ 1935 h 2046"/>
                  <a:gd name="T4" fmla="*/ 1858 w 2045"/>
                  <a:gd name="T5" fmla="*/ 2043 h 2046"/>
                  <a:gd name="T6" fmla="*/ 0 w 2045"/>
                  <a:gd name="T7" fmla="*/ 2043 h 2046"/>
                  <a:gd name="T8" fmla="*/ 0 w 2045"/>
                  <a:gd name="T9" fmla="*/ 0 h 2046"/>
                  <a:gd name="T10" fmla="*/ 2042 w 2045"/>
                  <a:gd name="T11" fmla="*/ 0 h 2046"/>
                  <a:gd name="T12" fmla="*/ 2042 w 2045"/>
                  <a:gd name="T13" fmla="*/ 1857 h 2046"/>
                  <a:gd name="T14" fmla="*/ 1934 w 2045"/>
                  <a:gd name="T15" fmla="*/ 1857 h 2046"/>
                  <a:gd name="T16" fmla="*/ 1934 w 2045"/>
                  <a:gd name="T17" fmla="*/ 108 h 2046"/>
                  <a:gd name="T18" fmla="*/ 108 w 2045"/>
                  <a:gd name="T19" fmla="*/ 108 h 2046"/>
                  <a:gd name="T20" fmla="*/ 108 w 2045"/>
                  <a:gd name="T21" fmla="*/ 1935 h 2046"/>
                  <a:gd name="T22" fmla="*/ 613 w 2045"/>
                  <a:gd name="T23" fmla="*/ 1075 h 2046"/>
                  <a:gd name="T24" fmla="*/ 537 w 2045"/>
                  <a:gd name="T25" fmla="*/ 1151 h 2046"/>
                  <a:gd name="T26" fmla="*/ 812 w 2045"/>
                  <a:gd name="T27" fmla="*/ 1426 h 2046"/>
                  <a:gd name="T28" fmla="*/ 1505 w 2045"/>
                  <a:gd name="T29" fmla="*/ 732 h 2046"/>
                  <a:gd name="T30" fmla="*/ 1429 w 2045"/>
                  <a:gd name="T31" fmla="*/ 656 h 2046"/>
                  <a:gd name="T32" fmla="*/ 812 w 2045"/>
                  <a:gd name="T33" fmla="*/ 1273 h 2046"/>
                  <a:gd name="T34" fmla="*/ 613 w 2045"/>
                  <a:gd name="T35" fmla="*/ 1075 h 2046"/>
                  <a:gd name="T36" fmla="*/ 1988 w 2045"/>
                  <a:gd name="T37" fmla="*/ 1932 h 2046"/>
                  <a:gd name="T38" fmla="*/ 1932 w 2045"/>
                  <a:gd name="T39" fmla="*/ 1989 h 2046"/>
                  <a:gd name="T40" fmla="*/ 1988 w 2045"/>
                  <a:gd name="T41" fmla="*/ 2046 h 2046"/>
                  <a:gd name="T42" fmla="*/ 2045 w 2045"/>
                  <a:gd name="T43" fmla="*/ 1989 h 2046"/>
                  <a:gd name="T44" fmla="*/ 1988 w 2045"/>
                  <a:gd name="T45" fmla="*/ 1932 h 2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5" h="2046">
                    <a:moveTo>
                      <a:pt x="108" y="1935"/>
                    </a:moveTo>
                    <a:cubicBezTo>
                      <a:pt x="1858" y="1935"/>
                      <a:pt x="1858" y="1935"/>
                      <a:pt x="1858" y="1935"/>
                    </a:cubicBezTo>
                    <a:cubicBezTo>
                      <a:pt x="1858" y="2043"/>
                      <a:pt x="1858" y="2043"/>
                      <a:pt x="1858" y="2043"/>
                    </a:cubicBezTo>
                    <a:cubicBezTo>
                      <a:pt x="0" y="2043"/>
                      <a:pt x="0" y="2043"/>
                      <a:pt x="0" y="20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42" y="0"/>
                      <a:pt x="2042" y="0"/>
                      <a:pt x="2042" y="0"/>
                    </a:cubicBezTo>
                    <a:cubicBezTo>
                      <a:pt x="2042" y="1857"/>
                      <a:pt x="2042" y="1857"/>
                      <a:pt x="2042" y="1857"/>
                    </a:cubicBezTo>
                    <a:cubicBezTo>
                      <a:pt x="1934" y="1857"/>
                      <a:pt x="1934" y="1857"/>
                      <a:pt x="1934" y="1857"/>
                    </a:cubicBezTo>
                    <a:cubicBezTo>
                      <a:pt x="1934" y="108"/>
                      <a:pt x="1934" y="108"/>
                      <a:pt x="1934" y="108"/>
                    </a:cubicBezTo>
                    <a:cubicBezTo>
                      <a:pt x="108" y="108"/>
                      <a:pt x="108" y="108"/>
                      <a:pt x="108" y="108"/>
                    </a:cubicBezTo>
                    <a:lnTo>
                      <a:pt x="108" y="1935"/>
                    </a:lnTo>
                    <a:close/>
                    <a:moveTo>
                      <a:pt x="613" y="1075"/>
                    </a:moveTo>
                    <a:cubicBezTo>
                      <a:pt x="537" y="1151"/>
                      <a:pt x="537" y="1151"/>
                      <a:pt x="537" y="1151"/>
                    </a:cubicBezTo>
                    <a:cubicBezTo>
                      <a:pt x="812" y="1426"/>
                      <a:pt x="812" y="1426"/>
                      <a:pt x="812" y="1426"/>
                    </a:cubicBezTo>
                    <a:cubicBezTo>
                      <a:pt x="1505" y="732"/>
                      <a:pt x="1505" y="732"/>
                      <a:pt x="1505" y="732"/>
                    </a:cubicBezTo>
                    <a:cubicBezTo>
                      <a:pt x="1429" y="656"/>
                      <a:pt x="1429" y="656"/>
                      <a:pt x="1429" y="656"/>
                    </a:cubicBezTo>
                    <a:cubicBezTo>
                      <a:pt x="812" y="1273"/>
                      <a:pt x="812" y="1273"/>
                      <a:pt x="812" y="1273"/>
                    </a:cubicBezTo>
                    <a:lnTo>
                      <a:pt x="613" y="1075"/>
                    </a:lnTo>
                    <a:close/>
                    <a:moveTo>
                      <a:pt x="1988" y="1932"/>
                    </a:moveTo>
                    <a:cubicBezTo>
                      <a:pt x="1957" y="1932"/>
                      <a:pt x="1932" y="1958"/>
                      <a:pt x="1932" y="1989"/>
                    </a:cubicBezTo>
                    <a:cubicBezTo>
                      <a:pt x="1932" y="2021"/>
                      <a:pt x="1957" y="2046"/>
                      <a:pt x="1988" y="2046"/>
                    </a:cubicBezTo>
                    <a:cubicBezTo>
                      <a:pt x="2020" y="2046"/>
                      <a:pt x="2045" y="2021"/>
                      <a:pt x="2045" y="1989"/>
                    </a:cubicBezTo>
                    <a:cubicBezTo>
                      <a:pt x="2045" y="1958"/>
                      <a:pt x="2020" y="1932"/>
                      <a:pt x="1988" y="1932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770494-147A-4404-B3AA-4849C9700E26}"/>
                </a:ext>
              </a:extLst>
            </p:cNvPr>
            <p:cNvSpPr/>
            <p:nvPr/>
          </p:nvSpPr>
          <p:spPr>
            <a:xfrm>
              <a:off x="9098135" y="5069359"/>
              <a:ext cx="25927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Work Sans Light" panose="00000400000000000000" pitchFamily="2" charset="0"/>
                </a:rPr>
                <a:t>Offer letter to the selected candidates will be issued on or before 15 June 2021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A7CD1B6-19E7-4968-8502-526DB31903FA}"/>
              </a:ext>
            </a:extLst>
          </p:cNvPr>
          <p:cNvSpPr/>
          <p:nvPr/>
        </p:nvSpPr>
        <p:spPr>
          <a:xfrm>
            <a:off x="7722396" y="1117187"/>
            <a:ext cx="18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dirty="0">
                <a:solidFill>
                  <a:schemeClr val="accent3"/>
                </a:solidFill>
                <a:latin typeface="Work Sans Light" panose="00000400000000000000" pitchFamily="2" charset="0"/>
              </a:rPr>
              <a:t>Day 2</a:t>
            </a:r>
            <a:r>
              <a:rPr lang="en-US" sz="1600" b="1" dirty="0">
                <a:solidFill>
                  <a:schemeClr val="accent3"/>
                </a:solidFill>
                <a:latin typeface="Work Sans Light" panose="00000400000000000000" pitchFamily="2" charset="0"/>
              </a:rPr>
              <a:t>: 09 June 2021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Work Sans Light" panose="00000400000000000000" pitchFamily="2" charset="0"/>
              </a:rPr>
              <a:t>(1 hour)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6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2" grpId="0" animBg="1"/>
      <p:bldP spid="24" grpId="0"/>
      <p:bldP spid="80" grpId="0" animBg="1"/>
      <p:bldP spid="29" grpId="0" animBg="1"/>
      <p:bldP spid="4" grpId="0" animBg="1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CFDBB58-6051-4E57-B217-45BD77E2C2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B530BD-8A62-4525-BF38-80C08901E70B}"/>
              </a:ext>
            </a:extLst>
          </p:cNvPr>
          <p:cNvSpPr/>
          <p:nvPr/>
        </p:nvSpPr>
        <p:spPr>
          <a:xfrm>
            <a:off x="0" y="360"/>
            <a:ext cx="12192000" cy="685728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82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307" y="0"/>
            <a:ext cx="8854093" cy="707886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7030A0"/>
                </a:solidFill>
                <a:latin typeface="Work Sans Medium" panose="020B0706030804020204" pitchFamily="34" charset="0"/>
              </a:rPr>
              <a:t>Diploma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B24BB6-DC64-4383-915D-E7C68A1A9A6D}"/>
              </a:ext>
            </a:extLst>
          </p:cNvPr>
          <p:cNvSpPr txBox="1"/>
          <p:nvPr/>
        </p:nvSpPr>
        <p:spPr>
          <a:xfrm>
            <a:off x="61307" y="800848"/>
            <a:ext cx="11861062" cy="112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u="sng" dirty="0"/>
              <a:t>Day 1</a:t>
            </a:r>
            <a:r>
              <a:rPr lang="en-US" sz="2400" dirty="0"/>
              <a:t>:</a:t>
            </a:r>
            <a:endParaRPr lang="en-US" sz="2000" dirty="0"/>
          </a:p>
          <a:p>
            <a:pPr>
              <a:lnSpc>
                <a:spcPct val="114000"/>
              </a:lnSpc>
            </a:pPr>
            <a:r>
              <a:rPr lang="en-US" dirty="0"/>
              <a:t>You should expect 60 Multiple Choice Questions in Section A &amp; 35 Questions in Section B (Split:- 1 is coding Question &amp; 34 is MCQ based Questions) on these topics / subjects for a time duration of 180 mins. </a:t>
            </a:r>
          </a:p>
        </p:txBody>
      </p:sp>
      <p:sp>
        <p:nvSpPr>
          <p:cNvPr id="39" name="Freeform 27">
            <a:extLst>
              <a:ext uri="{FF2B5EF4-FFF2-40B4-BE49-F238E27FC236}">
                <a16:creationId xmlns:a16="http://schemas.microsoft.com/office/drawing/2014/main" id="{D3023D07-7461-49C6-BF13-34FF5422D2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83053" y="5271700"/>
            <a:ext cx="427698" cy="435600"/>
          </a:xfrm>
          <a:custGeom>
            <a:avLst/>
            <a:gdLst>
              <a:gd name="T0" fmla="*/ 433 w 433"/>
              <a:gd name="T1" fmla="*/ 354 h 441"/>
              <a:gd name="T2" fmla="*/ 433 w 433"/>
              <a:gd name="T3" fmla="*/ 441 h 441"/>
              <a:gd name="T4" fmla="*/ 1 w 433"/>
              <a:gd name="T5" fmla="*/ 441 h 441"/>
              <a:gd name="T6" fmla="*/ 1 w 433"/>
              <a:gd name="T7" fmla="*/ 354 h 441"/>
              <a:gd name="T8" fmla="*/ 433 w 433"/>
              <a:gd name="T9" fmla="*/ 354 h 441"/>
              <a:gd name="T10" fmla="*/ 86 w 433"/>
              <a:gd name="T11" fmla="*/ 122 h 441"/>
              <a:gd name="T12" fmla="*/ 0 w 433"/>
              <a:gd name="T13" fmla="*/ 122 h 441"/>
              <a:gd name="T14" fmla="*/ 0 w 433"/>
              <a:gd name="T15" fmla="*/ 293 h 441"/>
              <a:gd name="T16" fmla="*/ 86 w 433"/>
              <a:gd name="T17" fmla="*/ 293 h 441"/>
              <a:gd name="T18" fmla="*/ 86 w 433"/>
              <a:gd name="T19" fmla="*/ 122 h 441"/>
              <a:gd name="T20" fmla="*/ 202 w 433"/>
              <a:gd name="T21" fmla="*/ 47 h 441"/>
              <a:gd name="T22" fmla="*/ 116 w 433"/>
              <a:gd name="T23" fmla="*/ 47 h 441"/>
              <a:gd name="T24" fmla="*/ 116 w 433"/>
              <a:gd name="T25" fmla="*/ 293 h 441"/>
              <a:gd name="T26" fmla="*/ 202 w 433"/>
              <a:gd name="T27" fmla="*/ 293 h 441"/>
              <a:gd name="T28" fmla="*/ 202 w 433"/>
              <a:gd name="T29" fmla="*/ 47 h 441"/>
              <a:gd name="T30" fmla="*/ 318 w 433"/>
              <a:gd name="T31" fmla="*/ 86 h 441"/>
              <a:gd name="T32" fmla="*/ 232 w 433"/>
              <a:gd name="T33" fmla="*/ 86 h 441"/>
              <a:gd name="T34" fmla="*/ 232 w 433"/>
              <a:gd name="T35" fmla="*/ 293 h 441"/>
              <a:gd name="T36" fmla="*/ 318 w 433"/>
              <a:gd name="T37" fmla="*/ 293 h 441"/>
              <a:gd name="T38" fmla="*/ 318 w 433"/>
              <a:gd name="T39" fmla="*/ 86 h 441"/>
              <a:gd name="T40" fmla="*/ 433 w 433"/>
              <a:gd name="T41" fmla="*/ 0 h 441"/>
              <a:gd name="T42" fmla="*/ 347 w 433"/>
              <a:gd name="T43" fmla="*/ 0 h 441"/>
              <a:gd name="T44" fmla="*/ 347 w 433"/>
              <a:gd name="T45" fmla="*/ 293 h 441"/>
              <a:gd name="T46" fmla="*/ 433 w 433"/>
              <a:gd name="T47" fmla="*/ 293 h 441"/>
              <a:gd name="T48" fmla="*/ 433 w 433"/>
              <a:gd name="T49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33" h="441">
                <a:moveTo>
                  <a:pt x="433" y="354"/>
                </a:moveTo>
                <a:lnTo>
                  <a:pt x="433" y="441"/>
                </a:lnTo>
                <a:lnTo>
                  <a:pt x="1" y="441"/>
                </a:lnTo>
                <a:lnTo>
                  <a:pt x="1" y="354"/>
                </a:lnTo>
                <a:lnTo>
                  <a:pt x="433" y="354"/>
                </a:lnTo>
                <a:close/>
                <a:moveTo>
                  <a:pt x="86" y="122"/>
                </a:moveTo>
                <a:lnTo>
                  <a:pt x="0" y="122"/>
                </a:lnTo>
                <a:lnTo>
                  <a:pt x="0" y="293"/>
                </a:lnTo>
                <a:lnTo>
                  <a:pt x="86" y="293"/>
                </a:lnTo>
                <a:lnTo>
                  <a:pt x="86" y="122"/>
                </a:lnTo>
                <a:close/>
                <a:moveTo>
                  <a:pt x="202" y="47"/>
                </a:moveTo>
                <a:lnTo>
                  <a:pt x="116" y="47"/>
                </a:lnTo>
                <a:lnTo>
                  <a:pt x="116" y="293"/>
                </a:lnTo>
                <a:lnTo>
                  <a:pt x="202" y="293"/>
                </a:lnTo>
                <a:lnTo>
                  <a:pt x="202" y="47"/>
                </a:lnTo>
                <a:close/>
                <a:moveTo>
                  <a:pt x="318" y="86"/>
                </a:moveTo>
                <a:lnTo>
                  <a:pt x="232" y="86"/>
                </a:lnTo>
                <a:lnTo>
                  <a:pt x="232" y="293"/>
                </a:lnTo>
                <a:lnTo>
                  <a:pt x="318" y="293"/>
                </a:lnTo>
                <a:lnTo>
                  <a:pt x="318" y="86"/>
                </a:lnTo>
                <a:close/>
                <a:moveTo>
                  <a:pt x="433" y="0"/>
                </a:moveTo>
                <a:lnTo>
                  <a:pt x="347" y="0"/>
                </a:lnTo>
                <a:lnTo>
                  <a:pt x="347" y="293"/>
                </a:lnTo>
                <a:lnTo>
                  <a:pt x="433" y="293"/>
                </a:lnTo>
                <a:lnTo>
                  <a:pt x="4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44294-1E2D-400D-A8CA-758FAD5314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BC35F-AF14-4179-B377-9A1FF4CB1B15}"/>
              </a:ext>
            </a:extLst>
          </p:cNvPr>
          <p:cNvSpPr txBox="1"/>
          <p:nvPr/>
        </p:nvSpPr>
        <p:spPr>
          <a:xfrm>
            <a:off x="633803" y="2636610"/>
            <a:ext cx="6111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2000" spc="-20" dirty="0">
              <a:solidFill>
                <a:schemeClr val="tx2"/>
              </a:solidFill>
              <a:latin typeface="Work Sans Medium" panose="020B0706030804020204" pitchFamily="34" charset="0"/>
              <a:ea typeface="+mj-ea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169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CHECK" val="0"/>
  <p:tag name="TAG_BACKING_FORM_KEY" val="2033138-c:\users\pawankumarf\desktop\kpit_hiring 2021_with rahul and shishir's input.pptx"/>
  <p:tag name="ARTICULATE_PRESENTER_VERSION" val="8"/>
  <p:tag name="ARTICULATE_PROJECT_OPEN" val="0"/>
  <p:tag name="ARTICULATE_SLIDE_COUNT" val="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Work Sans"/>
        <a:font script="Hebr" typeface="Work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Work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292d792-e77f-4871-b3a1-02fd7eb01c05">
      <UserInfo>
        <DisplayName>Shubham Gawande</DisplayName>
        <AccountId>4301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368270BC16BD488D6B6E5D6B159B00" ma:contentTypeVersion="12" ma:contentTypeDescription="Create a new document." ma:contentTypeScope="" ma:versionID="7516465b84b0d3728ff8fd8abf83324f">
  <xsd:schema xmlns:xsd="http://www.w3.org/2001/XMLSchema" xmlns:xs="http://www.w3.org/2001/XMLSchema" xmlns:p="http://schemas.microsoft.com/office/2006/metadata/properties" xmlns:ns3="87c5a07d-c0da-4201-aaca-668bd4bbcf9c" xmlns:ns4="f292d792-e77f-4871-b3a1-02fd7eb01c05" targetNamespace="http://schemas.microsoft.com/office/2006/metadata/properties" ma:root="true" ma:fieldsID="cc9fd3fac6f6ac8e692a6c3398540a57" ns3:_="" ns4:_="">
    <xsd:import namespace="87c5a07d-c0da-4201-aaca-668bd4bbcf9c"/>
    <xsd:import namespace="f292d792-e77f-4871-b3a1-02fd7eb01c0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c5a07d-c0da-4201-aaca-668bd4bbc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2d792-e77f-4871-b3a1-02fd7eb01c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078E57-F4BC-4336-8ADD-81F65E820E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63CCE9-1262-4649-AD89-AFED24A316A0}">
  <ds:schemaRefs>
    <ds:schemaRef ds:uri="f292d792-e77f-4871-b3a1-02fd7eb01c05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87c5a07d-c0da-4201-aaca-668bd4bbcf9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960AFFF-2019-48C2-AB16-01A2101DDF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c5a07d-c0da-4201-aaca-668bd4bbcf9c"/>
    <ds:schemaRef ds:uri="f292d792-e77f-4871-b3a1-02fd7eb01c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6326</TotalTime>
  <Words>1631</Words>
  <Application>Microsoft Office PowerPoint</Application>
  <PresentationFormat>Widescreen</PresentationFormat>
  <Paragraphs>194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Segoe UI</vt:lpstr>
      <vt:lpstr>Work Sans</vt:lpstr>
      <vt:lpstr>Work Sans Light</vt:lpstr>
      <vt:lpstr>Work Sans Medium</vt:lpstr>
      <vt:lpstr>KPIT</vt:lpstr>
      <vt:lpstr>Instructions for KPIT’s Diploma Hiring - 6 June 2021</vt:lpstr>
      <vt:lpstr>Registration Link : https://talentojo-kel.kpit.com/tojo/app/job-apply/#/Campus/36979/77  (You will receive a test link post successful registration) </vt:lpstr>
      <vt:lpstr>Job Description and Required Skills</vt:lpstr>
      <vt:lpstr>Job Description </vt:lpstr>
      <vt:lpstr>Joining CTC </vt:lpstr>
      <vt:lpstr>Test Structure</vt:lpstr>
      <vt:lpstr>Test structure</vt:lpstr>
      <vt:lpstr>Syllabus</vt:lpstr>
      <vt:lpstr>Diploma</vt:lpstr>
      <vt:lpstr>Example for C Language Basics</vt:lpstr>
      <vt:lpstr>Example Problem on Algorithmic Thinking</vt:lpstr>
      <vt:lpstr>Examples for CPP and OOPS</vt:lpstr>
      <vt:lpstr>Examples for CPP Code Snippet </vt:lpstr>
      <vt:lpstr>Rules for the Test (Very Important)</vt:lpstr>
      <vt:lpstr>How Should You Arrange Your Test Environment?</vt:lpstr>
      <vt:lpstr>About the Assessment Platform</vt:lpstr>
      <vt:lpstr>Steps to log in to the mettl platform</vt:lpstr>
      <vt:lpstr>Steps to log in to the mettl platform</vt:lpstr>
      <vt:lpstr>Steps to log in to the mettl platform</vt:lpstr>
      <vt:lpstr>Steps to log in to the mettl platform</vt:lpstr>
      <vt:lpstr>Steps to log in to the mettl platform</vt:lpstr>
      <vt:lpstr>Steps to log in to the mettl platform</vt:lpstr>
      <vt:lpstr>Your MCQ test environment will look like this</vt:lpstr>
      <vt:lpstr>PowerPoint Presentation</vt:lpstr>
      <vt:lpstr>Further Process</vt:lpstr>
      <vt:lpstr>Contact Details for this Process</vt:lpstr>
      <vt:lpstr>PowerPoint Presentation</vt:lpstr>
      <vt:lpstr>Thank You  </vt:lpstr>
    </vt:vector>
  </TitlesOfParts>
  <Company>KPIT Technologies</Company>
  <LinksUpToDate>false</LinksUpToDate>
  <SharedDoc>false</SharedDoc>
  <HyperlinkBase>www.kpit.com 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KPIT Technologies Presentation</dc:title>
  <dc:creator>Marketing.Auto@kpit.com</dc:creator>
  <cp:lastModifiedBy>Sharmila S</cp:lastModifiedBy>
  <cp:revision>378</cp:revision>
  <cp:lastPrinted>2021-04-27T12:09:44Z</cp:lastPrinted>
  <dcterms:created xsi:type="dcterms:W3CDTF">2017-04-03T08:23:09Z</dcterms:created>
  <dcterms:modified xsi:type="dcterms:W3CDTF">2021-06-04T10:52:34Z</dcterms:modified>
  <cp:category>KPIT Technologies;Global Technology Company;Corporate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0x0101005C368270BC16BD488D6B6E5D6B159B00</vt:lpwstr>
  </property>
  <property fmtid="{D5CDD505-2E9C-101B-9397-08002B2CF9AE}" pid="3" name="ArticulatePath">
    <vt:lpwstr>KPIT_hiring slide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8</vt:lpwstr>
  </property>
  <property fmtid="{D5CDD505-2E9C-101B-9397-08002B2CF9AE}" pid="6" name="ArticulateGUID">
    <vt:lpwstr>71AF2DE9-BEE5-4054-9D06-8D2FEC7EAC90</vt:lpwstr>
  </property>
  <property fmtid="{D5CDD505-2E9C-101B-9397-08002B2CF9AE}" pid="7" name="ArticulateProjectFull">
    <vt:lpwstr>C:\Users\pawankumarf\Desktop\KPIT_hiring 2021_with Rahul and Shishir's input.ppta</vt:lpwstr>
  </property>
</Properties>
</file>